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716" r:id="rId3"/>
  </p:sldMasterIdLst>
  <p:notesMasterIdLst>
    <p:notesMasterId r:id="rId21"/>
  </p:notesMasterIdLst>
  <p:handoutMasterIdLst>
    <p:handoutMasterId r:id="rId22"/>
  </p:handoutMasterIdLst>
  <p:sldIdLst>
    <p:sldId id="483" r:id="rId4"/>
    <p:sldId id="561" r:id="rId5"/>
    <p:sldId id="530" r:id="rId6"/>
    <p:sldId id="528" r:id="rId7"/>
    <p:sldId id="574" r:id="rId8"/>
    <p:sldId id="552" r:id="rId9"/>
    <p:sldId id="562" r:id="rId10"/>
    <p:sldId id="563" r:id="rId11"/>
    <p:sldId id="560" r:id="rId12"/>
    <p:sldId id="523" r:id="rId13"/>
    <p:sldId id="545" r:id="rId14"/>
    <p:sldId id="553" r:id="rId15"/>
    <p:sldId id="568" r:id="rId16"/>
    <p:sldId id="569" r:id="rId17"/>
    <p:sldId id="570" r:id="rId18"/>
    <p:sldId id="571" r:id="rId19"/>
    <p:sldId id="572" r:id="rId20"/>
  </p:sldIdLst>
  <p:sldSz cx="9144000" cy="6858000" type="screen4x3"/>
  <p:notesSz cx="9947275" cy="6858000"/>
  <p:defaultTextStyle>
    <a:defPPr>
      <a:defRPr lang="ru-RU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24DC50"/>
    <a:srgbClr val="F84724"/>
    <a:srgbClr val="006600"/>
    <a:srgbClr val="003300"/>
    <a:srgbClr val="FFB3B3"/>
    <a:srgbClr val="FF3F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090" autoAdjust="0"/>
  </p:normalViewPr>
  <p:slideViewPr>
    <p:cSldViewPr snapToGrid="0" snapToObjects="1">
      <p:cViewPr>
        <p:scale>
          <a:sx n="100" d="100"/>
          <a:sy n="100" d="100"/>
        </p:scale>
        <p:origin x="-1104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10486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34487" y="0"/>
            <a:ext cx="4310486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982367-5A4A-46C0-A6D6-89B01369D491}" type="datetimeFigureOut">
              <a:rPr lang="ru-RU" smtClean="0"/>
              <a:t>02.07.2018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4310486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34487" y="6513910"/>
            <a:ext cx="4310486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DF7354-299E-446F-B44B-27A7ECF004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09696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10486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4487" y="0"/>
            <a:ext cx="4310486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A94343A-6C9D-4DD8-A141-C5E07E0C5E5E}" type="datetimeFigureOut">
              <a:rPr lang="ru-RU"/>
              <a:pPr>
                <a:defRPr/>
              </a:pPr>
              <a:t>02.07.2018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59138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4728" y="3257550"/>
            <a:ext cx="795782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4310486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4487" y="6513910"/>
            <a:ext cx="4310486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ED3E997-34A9-4980-8004-D67871657F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3876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4A457E9-3B40-4499-95F9-54EE783478B5}" type="slidenum">
              <a:rPr lang="ru-RU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 smtClean="0">
              <a:latin typeface="Arial" charset="0"/>
              <a:cs typeface="Arial" charset="0"/>
            </a:endParaRPr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260725" y="514350"/>
            <a:ext cx="3425825" cy="25701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4729" y="3256360"/>
            <a:ext cx="7955518" cy="3086100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7698" name="Rectangle 3"/>
          <p:cNvSpPr>
            <a:spLocks noGrp="1"/>
          </p:cNvSpPr>
          <p:nvPr>
            <p:ph type="body" idx="1"/>
          </p:nvPr>
        </p:nvSpPr>
        <p:spPr>
          <a:xfrm>
            <a:off x="1325119" y="3257205"/>
            <a:ext cx="7297040" cy="3085940"/>
          </a:xfrm>
        </p:spPr>
        <p:txBody>
          <a:bodyPr/>
          <a:lstStyle/>
          <a:p>
            <a:endParaRPr lang="ru-RU" smtClean="0"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7698" name="Rectangle 3"/>
          <p:cNvSpPr>
            <a:spLocks noGrp="1"/>
          </p:cNvSpPr>
          <p:nvPr>
            <p:ph type="body" idx="1"/>
          </p:nvPr>
        </p:nvSpPr>
        <p:spPr>
          <a:xfrm>
            <a:off x="1325119" y="3257205"/>
            <a:ext cx="7297040" cy="3085940"/>
          </a:xfrm>
        </p:spPr>
        <p:txBody>
          <a:bodyPr/>
          <a:lstStyle/>
          <a:p>
            <a:endParaRPr lang="ru-RU" smtClean="0"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7698" name="Rectangle 3"/>
          <p:cNvSpPr>
            <a:spLocks noGrp="1"/>
          </p:cNvSpPr>
          <p:nvPr>
            <p:ph type="body" idx="1"/>
          </p:nvPr>
        </p:nvSpPr>
        <p:spPr>
          <a:xfrm>
            <a:off x="1325119" y="3257205"/>
            <a:ext cx="7297040" cy="3085940"/>
          </a:xfrm>
        </p:spPr>
        <p:txBody>
          <a:bodyPr/>
          <a:lstStyle/>
          <a:p>
            <a:endParaRPr lang="ru-RU" smtClean="0"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481323-9195-4274-81E3-C21A140A1B15}" type="datetimeFigureOut">
              <a:rPr lang="ru-RU"/>
              <a:pPr>
                <a:defRPr/>
              </a:pPr>
              <a:t>02.07.2018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BDD66-1B84-4085-AE18-E2EAA7BA13F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DAA4C1-4661-45F7-8276-D49D822D4065}" type="datetimeFigureOut">
              <a:rPr lang="ru-RU"/>
              <a:pPr>
                <a:defRPr/>
              </a:pPr>
              <a:t>02.07.2018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9DE6C1-5DE9-42F7-A7AF-8862D36FB5B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AB30E-F88D-409A-8F84-2DF0785EA936}" type="datetimeFigureOut">
              <a:rPr lang="ru-RU"/>
              <a:pPr>
                <a:defRPr/>
              </a:pPr>
              <a:t>02.07.2018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B050A7-C9AC-4C0F-A836-32FCC7E58F6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C6721E-16BA-42A5-9FDD-3EE489D50E1B}" type="datetimeFigureOut">
              <a:rPr lang="ru-RU"/>
              <a:pPr>
                <a:defRPr/>
              </a:pPr>
              <a:t>02.07.2018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D4B0F5-8AE5-4B51-938E-A69DD3BED74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881885-5AA4-4BB9-BA91-C077FA65954E}" type="datetimeFigureOut">
              <a:rPr lang="ru-RU"/>
              <a:pPr>
                <a:defRPr/>
              </a:pPr>
              <a:t>02.07.2018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3E1DCC-DE05-4961-A3C3-6D100EAB0BA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873250"/>
            <a:ext cx="7769225" cy="15525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4963"/>
            <a:ext cx="8226425" cy="4522787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521145-27CA-4AB0-B730-8C0AD36909AB}" type="datetimeFigureOut">
              <a:rPr lang="ru-RU"/>
              <a:pPr>
                <a:defRPr/>
              </a:pPr>
              <a:t>02.07.2018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D354D-7EF6-41CD-B4E6-D6156355331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0B67C662-3DAF-4105-9570-BB46138BD712}" type="datetimeFigureOut">
              <a:rPr lang="ru-RU"/>
              <a:pPr>
                <a:defRPr/>
              </a:pPr>
              <a:t>02.07.2018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A0D870F9-6EC6-4432-A26D-EF4F2ADB53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6F40EB5D-AD8F-4A71-AA8A-709AB19D05DD}" type="datetimeFigureOut">
              <a:rPr lang="ru-RU"/>
              <a:pPr>
                <a:defRPr/>
              </a:pPr>
              <a:t>02.07.2018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ED6A3DA3-607D-415A-83DB-A80939E273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8FBD7868-F15A-442C-A666-2FA63834781D}" type="datetimeFigureOut">
              <a:rPr lang="ru-RU"/>
              <a:pPr>
                <a:defRPr/>
              </a:pPr>
              <a:t>02.07.2018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06063E3F-BAB8-4273-9524-75936FF4E1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9C809F80-0BD0-41C6-B2B3-4820245209CA}" type="datetimeFigureOut">
              <a:rPr lang="ru-RU"/>
              <a:pPr>
                <a:defRPr/>
              </a:pPr>
              <a:t>02.07.2018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A19F95AB-3209-463D-A82E-1796F56D1C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0C19645F-DC27-47EB-A5C4-93BB1939287B}" type="datetimeFigureOut">
              <a:rPr lang="ru-RU"/>
              <a:pPr>
                <a:defRPr/>
              </a:pPr>
              <a:t>02.07.2018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F8D0D10C-984A-4126-BC14-4338404F4E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324D0C-7FA1-4F79-96AF-DA8BB890FF01}" type="datetimeFigureOut">
              <a:rPr lang="ru-RU"/>
              <a:pPr>
                <a:defRPr/>
              </a:pPr>
              <a:t>02.07.2018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97721-EA9D-412A-96FD-DB460209271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3D1391B6-40E1-4AF9-8A68-0D736669411A}" type="datetimeFigureOut">
              <a:rPr lang="ru-RU"/>
              <a:pPr>
                <a:defRPr/>
              </a:pPr>
              <a:t>02.07.2018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CF9608ED-7CC0-4A47-93D2-50C123C45E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0D81B1C5-62B8-412A-9DA5-F8E9941CB034}" type="datetimeFigureOut">
              <a:rPr lang="ru-RU"/>
              <a:pPr>
                <a:defRPr/>
              </a:pPr>
              <a:t>02.07.2018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EE044018-32FC-4FBA-99C5-838E13680C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52E4A9C6-3FA6-443B-8BD0-46BD3F2A5ABA}" type="datetimeFigureOut">
              <a:rPr lang="ru-RU"/>
              <a:pPr>
                <a:defRPr/>
              </a:pPr>
              <a:t>02.07.2018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0CC150E2-1DEF-4EF0-9ADD-94E3225BB2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39E58D99-13EB-4A9E-B995-15AC9B47E8FE}" type="datetimeFigureOut">
              <a:rPr lang="ru-RU"/>
              <a:pPr>
                <a:defRPr/>
              </a:pPr>
              <a:t>02.07.2018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3A03FEB5-912D-4B24-9F08-083B1A37853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860DC5C5-8F31-4A3A-B073-131DA3885C6C}" type="datetimeFigureOut">
              <a:rPr lang="ru-RU"/>
              <a:pPr>
                <a:defRPr/>
              </a:pPr>
              <a:t>02.07.2018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80172CF8-6656-4F11-BE5A-CC6ECE01BE0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4DABA694-8053-4EE7-8580-633806CE8ECA}" type="datetimeFigureOut">
              <a:rPr lang="ru-RU"/>
              <a:pPr>
                <a:defRPr/>
              </a:pPr>
              <a:t>02.07.2018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00"/>
                </a:solidFill>
                <a:cs typeface="Arial" charset="0"/>
              </a:defRPr>
            </a:lvl1pPr>
          </a:lstStyle>
          <a:p>
            <a:pPr>
              <a:defRPr/>
            </a:pPr>
            <a:fld id="{08E58F05-2E75-4B8D-90F9-374F0445E7F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4C59FF4F-6884-4167-871C-6F8146DC0111}" type="datetimeFigureOut">
              <a:rPr lang="ru-RU"/>
              <a:pPr>
                <a:defRPr/>
              </a:pPr>
              <a:t>02.07.2018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BEE6A48F-AB23-4F3D-8005-CE5336D5C22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1F824857-335E-4085-B11E-44AF4456A6B8}" type="datetimeFigureOut">
              <a:rPr lang="ru-RU"/>
              <a:pPr>
                <a:defRPr/>
              </a:pPr>
              <a:t>02.07.2018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1116880E-A90B-40BC-BC11-75D640FB734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310BC71E-B870-43FE-96B6-3596D523B54B}" type="datetimeFigureOut">
              <a:rPr lang="ru-RU"/>
              <a:pPr>
                <a:defRPr/>
              </a:pPr>
              <a:t>02.07.2018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D055B1D9-3AF7-450A-8A8C-A3A8E906AEB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C078D163-621B-463B-B89E-AF87B949ABA9}" type="datetimeFigureOut">
              <a:rPr lang="ru-RU"/>
              <a:pPr>
                <a:defRPr/>
              </a:pPr>
              <a:t>02.07.2018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3FB121FF-E3BA-4919-BAC1-42467F8106D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A6279-C202-4269-929B-42F35FBBEE5E}" type="datetimeFigureOut">
              <a:rPr lang="ru-RU"/>
              <a:pPr>
                <a:defRPr/>
              </a:pPr>
              <a:t>02.07.2018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pPr>
              <a:defRPr/>
            </a:pPr>
            <a:fld id="{0B756B05-6208-41AF-9332-96949BADD24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253C12BE-A538-4D09-A1CB-17C1A1E9ADBA}" type="datetimeFigureOut">
              <a:rPr lang="ru-RU"/>
              <a:pPr>
                <a:defRPr/>
              </a:pPr>
              <a:t>02.07.2018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20BB8202-99FE-4916-AA64-E4BDE7EE343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613C69D1-F5F4-40AF-8E46-1A2D97855698}" type="datetimeFigureOut">
              <a:rPr lang="ru-RU"/>
              <a:pPr>
                <a:defRPr/>
              </a:pPr>
              <a:t>02.07.2018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32256571-7B24-4235-B0B4-FCBB9494905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66DADC3F-1312-4588-B34C-0B27AEB20751}" type="datetimeFigureOut">
              <a:rPr lang="ru-RU"/>
              <a:pPr>
                <a:defRPr/>
              </a:pPr>
              <a:t>02.07.2018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72968491-913C-4929-BD1C-CF3ED2A3AFD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B9FF3C39-3EFF-4B7F-9D92-D4958B9C2970}" type="datetimeFigureOut">
              <a:rPr lang="ru-RU"/>
              <a:pPr>
                <a:defRPr/>
              </a:pPr>
              <a:t>02.07.2018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49E0FC86-A6FB-40BE-AD70-D195B25B58F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32EA8-46EC-4349-B1E8-D2EA2973E0B8}" type="datetimeFigureOut">
              <a:rPr lang="ru-RU"/>
              <a:pPr>
                <a:defRPr/>
              </a:pPr>
              <a:t>02.07.2018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BC8371-C43B-4FF4-B396-142A65C1E72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8B51DB-2419-4928-8562-81230F88057B}" type="datetimeFigureOut">
              <a:rPr lang="ru-RU"/>
              <a:pPr>
                <a:defRPr/>
              </a:pPr>
              <a:t>02.07.2018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0C0D7E-77B8-43C8-A983-5A75F2B625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930E3C-1564-47F6-8588-AD61B6FA246E}" type="datetimeFigureOut">
              <a:rPr lang="ru-RU"/>
              <a:pPr>
                <a:defRPr/>
              </a:pPr>
              <a:t>02.07.2018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FF55B5-D551-471A-9187-74468D5723A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783342-047F-44E9-9A86-3FD34498865E}" type="datetimeFigureOut">
              <a:rPr lang="ru-RU"/>
              <a:pPr>
                <a:defRPr/>
              </a:pPr>
              <a:t>02.07.2018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EACC6C-186D-4FE7-B8D6-178E639BB9A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84E44-3B52-4B8E-8AD1-478FAF17D9BF}" type="datetimeFigureOut">
              <a:rPr lang="ru-RU"/>
              <a:pPr>
                <a:defRPr/>
              </a:pPr>
              <a:t>02.07.2018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BA7BA-141A-4D7F-9BCE-CBA80E61C6B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A6A59-B121-4B9E-8F8B-5E95657C29B6}" type="datetimeFigureOut">
              <a:rPr lang="ru-RU"/>
              <a:pPr>
                <a:defRPr/>
              </a:pPr>
              <a:t>02.07.2018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23A56-3805-4781-8BE7-60DEF9B5DB2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Изображение 6" descr="Шаблон 140413.001.jpg"/>
          <p:cNvPicPr>
            <a:picLocks noChangeAspect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FFF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018BB9F-B00C-4B1E-8660-6869A83BD6AF}" type="datetimeFigureOut">
              <a:rPr lang="ru-RU"/>
              <a:pPr>
                <a:defRPr/>
              </a:pPr>
              <a:t>02.07.2018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FFF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584FEBD-487B-49EC-889A-8648228445C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3" r:id="rId2"/>
    <p:sldLayoutId id="2147483795" r:id="rId3"/>
    <p:sldLayoutId id="2147483792" r:id="rId4"/>
    <p:sldLayoutId id="2147483791" r:id="rId5"/>
    <p:sldLayoutId id="2147483790" r:id="rId6"/>
    <p:sldLayoutId id="2147483789" r:id="rId7"/>
    <p:sldLayoutId id="2147483788" r:id="rId8"/>
    <p:sldLayoutId id="2147483787" r:id="rId9"/>
    <p:sldLayoutId id="2147483786" r:id="rId10"/>
    <p:sldLayoutId id="2147483785" r:id="rId11"/>
    <p:sldLayoutId id="2147483784" r:id="rId12"/>
    <p:sldLayoutId id="2147483783" r:id="rId13"/>
    <p:sldLayoutId id="2147483782" r:id="rId14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638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E01DF777-9EDE-4FD7-BCC7-11F24B5B6D2E}" type="datetimeFigureOut">
              <a:rPr lang="ru-RU"/>
              <a:pPr>
                <a:defRPr/>
              </a:pPr>
              <a:t>02.07.2018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0BC53AF6-1193-49D2-830B-27A64BE7FE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Изображение 6" descr="Шаблон 140413.001.jpg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9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0180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FFF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3D31FDB-9B02-4E20-A31D-40D055B4CA13}" type="datetimeFigureOut">
              <a:rPr lang="ru-RU"/>
              <a:pPr>
                <a:defRPr/>
              </a:pPr>
              <a:t>02.07.2018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FFF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C60695A-FEDC-423A-B8DA-69C9359FCC2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23825" y="1425575"/>
            <a:ext cx="8834438" cy="3743325"/>
          </a:xfrm>
          <a:effectLst>
            <a:prstShdw prst="shdw13" dist="53882" dir="13500000">
              <a:schemeClr val="bg2">
                <a:alpha val="50000"/>
              </a:schemeClr>
            </a:prstShdw>
          </a:effectLst>
          <a:extLst/>
        </p:spPr>
        <p:txBody>
          <a:bodyPr/>
          <a:lstStyle/>
          <a:p>
            <a:pPr eaLnBrk="1" hangingPunct="1"/>
            <a:r>
              <a:rPr lang="ru-RU" altLang="zh-CN" sz="4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«</a:t>
            </a:r>
            <a:r>
              <a:rPr lang="ru-RU" altLang="zh-CN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О санаторно-курортном лечении»</a:t>
            </a:r>
            <a:r>
              <a:rPr lang="ru-RU" altLang="zh-CN" sz="4000" dirty="0" smtClean="0">
                <a:latin typeface="Arial" charset="0"/>
              </a:rPr>
              <a:t> </a:t>
            </a:r>
            <a:endParaRPr lang="ru-RU" sz="4000" dirty="0" smtClean="0">
              <a:latin typeface="Arial" charset="0"/>
            </a:endParaRPr>
          </a:p>
        </p:txBody>
      </p:sp>
      <p:sp>
        <p:nvSpPr>
          <p:cNvPr id="23040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23825" y="5602288"/>
            <a:ext cx="8807450" cy="935037"/>
          </a:xfrm>
          <a:effectLst>
            <a:prstShdw prst="shdw13" dist="53882" dir="13500000">
              <a:schemeClr val="bg2">
                <a:alpha val="50000"/>
              </a:schemeClr>
            </a:prstShdw>
          </a:effectLst>
          <a:extLst/>
        </p:spPr>
        <p:txBody>
          <a:bodyPr/>
          <a:lstStyle/>
          <a:p>
            <a:pPr algn="l" eaLnBrk="1" hangingPunct="1">
              <a:lnSpc>
                <a:spcPct val="80000"/>
              </a:lnSpc>
              <a:defRPr/>
            </a:pPr>
            <a:r>
              <a:rPr lang="ru-RU" sz="2000" b="1" dirty="0" err="1" smtClean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И.В.Шумковская</a:t>
            </a:r>
            <a:endParaRPr lang="ru-RU" sz="2000" b="1" dirty="0" smtClean="0">
              <a:solidFill>
                <a:srgbClr val="FFCC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algn="l" eaLnBrk="1" hangingPunct="1">
              <a:lnSpc>
                <a:spcPct val="80000"/>
              </a:lnSpc>
              <a:defRPr/>
            </a:pPr>
            <a:r>
              <a:rPr lang="ru-RU" sz="2000" b="1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главный специалист</a:t>
            </a:r>
          </a:p>
          <a:p>
            <a:pPr algn="l" eaLnBrk="1" hangingPunct="1">
              <a:lnSpc>
                <a:spcPct val="80000"/>
              </a:lnSpc>
              <a:defRPr/>
            </a:pPr>
            <a:r>
              <a:rPr lang="ru-RU" sz="2000" b="1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Комитета по здравоохранению </a:t>
            </a:r>
          </a:p>
        </p:txBody>
      </p:sp>
      <p:sp>
        <p:nvSpPr>
          <p:cNvPr id="230412" name="Rectangle 12"/>
          <p:cNvSpPr>
            <a:spLocks noChangeArrowheads="1"/>
          </p:cNvSpPr>
          <p:nvPr/>
        </p:nvSpPr>
        <p:spPr bwMode="auto">
          <a:xfrm>
            <a:off x="1130300" y="241300"/>
            <a:ext cx="6650038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r>
              <a:rPr lang="ru-RU" b="1" dirty="0" smtClean="0">
                <a:solidFill>
                  <a:srgbClr val="F7964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Совет  общественных организаций по защите прав  пациентов при Комитете по здравоохранению Ленинградской </a:t>
            </a:r>
            <a:r>
              <a:rPr lang="ru-RU" b="1" dirty="0">
                <a:solidFill>
                  <a:srgbClr val="F7964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области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4" name="Rectangle 4"/>
          <p:cNvSpPr>
            <a:spLocks noChangeArrowheads="1"/>
          </p:cNvSpPr>
          <p:nvPr/>
        </p:nvSpPr>
        <p:spPr bwMode="auto">
          <a:xfrm>
            <a:off x="1095375" y="-9525"/>
            <a:ext cx="6753226" cy="13906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ПОКАЗАТЕЛИ </a:t>
            </a:r>
            <a:r>
              <a:rPr lang="ru-RU" sz="14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(</a:t>
            </a:r>
            <a:r>
              <a:rPr lang="ru-RU" sz="14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ИНДИКАТОРЫ) ПОДПРОГРАММЫГОСУДАРСТВЕННОЙ </a:t>
            </a:r>
            <a:r>
              <a:rPr lang="ru-RU" sz="14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ПРОГРАММЫ</a:t>
            </a:r>
          </a:p>
          <a:p>
            <a:pPr algn="ctr">
              <a:defRPr/>
            </a:pPr>
            <a:r>
              <a:rPr lang="ru-RU" sz="14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РОССИЙСКОЙ ФЕДЕРАЦИИ "РАЗВИТИЕ ЗДРАВООХРАНЕНИЯ</a:t>
            </a:r>
            <a:r>
              <a:rPr lang="ru-RU" sz="14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"</a:t>
            </a:r>
            <a:endParaRPr lang="ru-RU" sz="1400" b="1" dirty="0">
              <a:solidFill>
                <a:schemeClr val="accent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8526075"/>
              </p:ext>
            </p:extLst>
          </p:nvPr>
        </p:nvGraphicFramePr>
        <p:xfrm>
          <a:off x="66676" y="1476374"/>
          <a:ext cx="8991600" cy="50196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3149"/>
                <a:gridCol w="1038502"/>
                <a:gridCol w="828314"/>
                <a:gridCol w="668299"/>
                <a:gridCol w="677711"/>
                <a:gridCol w="744545"/>
                <a:gridCol w="723829"/>
                <a:gridCol w="658886"/>
                <a:gridCol w="649473"/>
                <a:gridCol w="658892"/>
              </a:tblGrid>
              <a:tr h="641024">
                <a:tc rowSpan="2"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Наименование показателя</a:t>
                      </a:r>
                      <a:endParaRPr lang="ru-RU" sz="1800" dirty="0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Значение показателей</a:t>
                      </a:r>
                      <a:endParaRPr lang="ru-RU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1608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Ед. изм.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2013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2014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2015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2016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2017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2018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2019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2020</a:t>
                      </a:r>
                      <a:endParaRPr lang="ru-RU" b="1" dirty="0"/>
                    </a:p>
                  </a:txBody>
                  <a:tcPr anchor="ctr"/>
                </a:tc>
              </a:tr>
              <a:tr h="786602">
                <a:tc gridSpan="10">
                  <a:txBody>
                    <a:bodyPr/>
                    <a:lstStyle/>
                    <a:p>
                      <a:r>
                        <a:rPr lang="ru-RU" sz="2400" dirty="0" smtClean="0"/>
                        <a:t>Государственная программа РФ «Развитие здравоохранения»</a:t>
                      </a:r>
                      <a:endParaRPr lang="ru-RU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21178">
                <a:tc gridSpan="10">
                  <a:txBody>
                    <a:bodyPr/>
                    <a:lstStyle/>
                    <a:p>
                      <a:r>
                        <a:rPr lang="ru-RU" sz="2000" dirty="0" smtClean="0"/>
                        <a:t>Подпрограмма 5 «Развитие медицинской реабилитации и СКЛ, в т. ч. детям</a:t>
                      </a:r>
                      <a:endParaRPr lang="ru-RU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54790">
                <a:tc>
                  <a:txBody>
                    <a:bodyPr/>
                    <a:lstStyle/>
                    <a:p>
                      <a:r>
                        <a:rPr lang="ru-RU" dirty="0" smtClean="0"/>
                        <a:t>5.1</a:t>
                      </a:r>
                    </a:p>
                    <a:p>
                      <a:r>
                        <a:rPr lang="ru-RU" dirty="0" smtClean="0"/>
                        <a:t>Охват СКЛ от числа нуждающихся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%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9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13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17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21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26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31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36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45</a:t>
                      </a:r>
                      <a:endParaRPr lang="ru-RU" sz="28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9" name="Text Box 5"/>
          <p:cNvSpPr txBox="1">
            <a:spLocks noChangeArrowheads="1"/>
          </p:cNvSpPr>
          <p:nvPr/>
        </p:nvSpPr>
        <p:spPr bwMode="auto">
          <a:xfrm>
            <a:off x="539750" y="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 eaLnBrk="0" hangingPunct="0"/>
            <a:endParaRPr lang="ru-RU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08550" name="Text Box 6"/>
          <p:cNvSpPr txBox="1">
            <a:spLocks noChangeArrowheads="1"/>
          </p:cNvSpPr>
          <p:nvPr/>
        </p:nvSpPr>
        <p:spPr bwMode="auto">
          <a:xfrm>
            <a:off x="1127125" y="46038"/>
            <a:ext cx="66770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 eaLnBrk="0" hangingPunct="0"/>
            <a:r>
              <a:rPr lang="ru-RU" sz="2400" b="1" dirty="0" smtClean="0">
                <a:solidFill>
                  <a:srgbClr val="FFCC66"/>
                </a:solidFill>
              </a:rPr>
              <a:t>Обеспечение жителей Ленинградской области  санаторно-курортным лечением</a:t>
            </a:r>
            <a:endParaRPr lang="ru-RU" sz="2800" b="1" dirty="0">
              <a:solidFill>
                <a:srgbClr val="FFCC66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7647396"/>
              </p:ext>
            </p:extLst>
          </p:nvPr>
        </p:nvGraphicFramePr>
        <p:xfrm>
          <a:off x="-1" y="1219197"/>
          <a:ext cx="9077326" cy="57473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75284"/>
                <a:gridCol w="1699015"/>
                <a:gridCol w="1613110"/>
                <a:gridCol w="1889917"/>
              </a:tblGrid>
              <a:tr h="311232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Категория населения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873" marR="648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2013 </a:t>
                      </a:r>
                      <a:r>
                        <a:rPr lang="ru-RU" sz="1800" dirty="0">
                          <a:effectLst/>
                        </a:rPr>
                        <a:t>год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873" marR="648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2014 </a:t>
                      </a:r>
                      <a:r>
                        <a:rPr lang="ru-RU" sz="1800" dirty="0">
                          <a:effectLst/>
                        </a:rPr>
                        <a:t>год 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873" marR="648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2015 год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873" marR="64873" marT="0" marB="0"/>
                </a:tc>
              </a:tr>
              <a:tr h="2572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Получено путевок, шт.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873" marR="648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Получено путевок, шт.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873" marR="648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Получено путевок, шт.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873" marR="64873" marT="0" marB="0"/>
                </a:tc>
              </a:tr>
              <a:tr h="3112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Дети, дети с родителями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873" marR="648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</a:rPr>
                        <a:t>179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873" marR="648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</a:rPr>
                        <a:t>163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873" marR="648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</a:rPr>
                        <a:t>180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873" marR="64873" marT="0" marB="0"/>
                </a:tc>
              </a:tr>
              <a:tr h="3112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% удовлетворения заявок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873" marR="64873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74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873" marR="648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</a:rPr>
                        <a:t>64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873" marR="648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</a:rPr>
                        <a:t>72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873" marR="64873" marT="0" marB="0"/>
                </a:tc>
              </a:tr>
              <a:tr h="3112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Больные туберкулезом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873" marR="648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 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873" marR="648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 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873" marR="648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 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873" marR="64873" marT="0" marB="0"/>
                </a:tc>
              </a:tr>
              <a:tr h="3112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взрослые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873" marR="648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</a:rPr>
                        <a:t>407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873" marR="648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</a:rPr>
                        <a:t>455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873" marR="648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</a:rPr>
                        <a:t>442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873" marR="64873" marT="0" marB="0"/>
                </a:tc>
              </a:tr>
              <a:tr h="3112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дети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873" marR="648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</a:rPr>
                        <a:t>453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873" marR="648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</a:rPr>
                        <a:t>447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873" marR="648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</a:rPr>
                        <a:t>461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873" marR="64873" marT="0" marB="0"/>
                </a:tc>
              </a:tr>
              <a:tr h="3112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% удовлетворения заявок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873" marR="64873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100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873" marR="648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100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873" marR="648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100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873" marR="64873" marT="0" marB="0"/>
                </a:tc>
              </a:tr>
              <a:tr h="3112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«чернобыльцы»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873" marR="648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80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873" marR="648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76 ( 1 </a:t>
                      </a:r>
                      <a:r>
                        <a:rPr lang="ru-RU" sz="1800" b="1" dirty="0" err="1">
                          <a:effectLst/>
                        </a:rPr>
                        <a:t>реб</a:t>
                      </a:r>
                      <a:r>
                        <a:rPr lang="ru-RU" sz="1800" b="1" dirty="0">
                          <a:effectLst/>
                        </a:rPr>
                        <a:t>.)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873" marR="648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</a:rPr>
                        <a:t>85 </a:t>
                      </a:r>
                      <a:r>
                        <a:rPr lang="ru-RU" sz="1800" b="1" dirty="0">
                          <a:effectLst/>
                        </a:rPr>
                        <a:t>( 1 </a:t>
                      </a:r>
                      <a:r>
                        <a:rPr lang="ru-RU" sz="1800" b="1" dirty="0" err="1">
                          <a:effectLst/>
                        </a:rPr>
                        <a:t>реб</a:t>
                      </a:r>
                      <a:r>
                        <a:rPr lang="ru-RU" sz="1800" b="1" dirty="0">
                          <a:effectLst/>
                        </a:rPr>
                        <a:t>.)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873" marR="64873" marT="0" marB="0"/>
                </a:tc>
              </a:tr>
              <a:tr h="3112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% удовлетворения заявок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873" marR="64873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89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873" marR="648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85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873" marR="648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88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873" marR="64873" marT="0" marB="0"/>
                </a:tc>
              </a:tr>
              <a:tr h="5030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Пациенты после </a:t>
                      </a:r>
                      <a:r>
                        <a:rPr lang="ru-RU" sz="1600" dirty="0" smtClean="0">
                          <a:effectLst/>
                        </a:rPr>
                        <a:t>получения СМП (ВМП</a:t>
                      </a:r>
                      <a:r>
                        <a:rPr lang="ru-RU" sz="1600" dirty="0">
                          <a:effectLst/>
                        </a:rPr>
                        <a:t>) в ФГУЗ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873" marR="648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 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873" marR="648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 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873" marR="648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 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873" marR="64873" marT="0" marB="0"/>
                </a:tc>
              </a:tr>
              <a:tr h="3112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взрослые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873" marR="648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75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873" marR="648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68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873" marR="648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</a:rPr>
                        <a:t>52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873" marR="64873" marT="0" marB="0"/>
                </a:tc>
              </a:tr>
              <a:tr h="3112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дети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873" marR="648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41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873" marR="648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43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873" marR="648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</a:rPr>
                        <a:t>39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873" marR="64873" marT="0" marB="0"/>
                </a:tc>
              </a:tr>
              <a:tr h="5030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Льготные категории через ЛРО ФСС ЛО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873" marR="648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3274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873" marR="648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3118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873" marR="648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</a:rPr>
                        <a:t>3213</a:t>
                      </a:r>
                      <a:r>
                        <a:rPr lang="ru-RU" sz="1800" b="1" dirty="0">
                          <a:effectLst/>
                        </a:rPr>
                        <a:t> 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873" marR="64873" marT="0" marB="0"/>
                </a:tc>
              </a:tr>
              <a:tr h="3112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Дети-инвалиды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873" marR="648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</a:rPr>
                        <a:t>114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873" marR="648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</a:rPr>
                        <a:t>253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873" marR="648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</a:rPr>
                        <a:t>241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873" marR="64873" marT="0" marB="0"/>
                </a:tc>
              </a:tr>
              <a:tr h="6406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детский туберкулезный санаторий ЛО «Сосновый мыс»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873" marR="648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</a:rPr>
                        <a:t>448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873" marR="648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</a:rPr>
                        <a:t>430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873" marR="648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</a:rPr>
                        <a:t>420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873" marR="64873" marT="0" marB="0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7" name="Rectangle 3"/>
          <p:cNvSpPr>
            <a:spLocks noChangeArrowheads="1"/>
          </p:cNvSpPr>
          <p:nvPr/>
        </p:nvSpPr>
        <p:spPr bwMode="auto">
          <a:xfrm>
            <a:off x="1104900" y="115888"/>
            <a:ext cx="6724650" cy="10810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ru-RU" sz="26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Сведения о закупке санаторно-курортных путевок для долечивания </a:t>
            </a:r>
            <a:r>
              <a:rPr lang="ru-RU" sz="26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трудоспособного населения</a:t>
            </a:r>
            <a:endParaRPr lang="ru-RU" sz="2600" b="1" dirty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5852003"/>
              </p:ext>
            </p:extLst>
          </p:nvPr>
        </p:nvGraphicFramePr>
        <p:xfrm>
          <a:off x="161925" y="1346519"/>
          <a:ext cx="8810625" cy="50210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01966"/>
                <a:gridCol w="3247715"/>
                <a:gridCol w="3360944"/>
              </a:tblGrid>
              <a:tr h="1146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год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Количество путевок (шт.)</a:t>
                      </a:r>
                      <a:endParaRPr lang="ru-RU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Финансирование (млн. руб.)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804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</a:rPr>
                        <a:t>2013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 smtClean="0">
                          <a:effectLst/>
                        </a:rPr>
                        <a:t>1317</a:t>
                      </a:r>
                      <a:endParaRPr lang="ru-RU" sz="3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44,5</a:t>
                      </a:r>
                      <a:endParaRPr lang="ru-RU" sz="3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9715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</a:rPr>
                        <a:t>2014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 smtClean="0">
                          <a:effectLst/>
                        </a:rPr>
                        <a:t>1285</a:t>
                      </a:r>
                      <a:endParaRPr lang="ru-RU" sz="3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 smtClean="0">
                          <a:effectLst/>
                        </a:rPr>
                        <a:t>47,2</a:t>
                      </a:r>
                      <a:endParaRPr lang="ru-RU" sz="3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9144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</a:rPr>
                        <a:t>2015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 smtClean="0">
                          <a:effectLst/>
                        </a:rPr>
                        <a:t>1121</a:t>
                      </a:r>
                      <a:endParaRPr lang="ru-RU" sz="3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 smtClean="0">
                          <a:effectLst/>
                        </a:rPr>
                        <a:t>49,6</a:t>
                      </a:r>
                      <a:endParaRPr lang="ru-RU" sz="3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1079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</a:rPr>
                        <a:t>2016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973</a:t>
                      </a:r>
                      <a:endParaRPr lang="ru-RU" sz="3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53,5</a:t>
                      </a:r>
                      <a:endParaRPr lang="ru-RU" sz="3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289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1514378"/>
              </p:ext>
            </p:extLst>
          </p:nvPr>
        </p:nvGraphicFramePr>
        <p:xfrm>
          <a:off x="-4" y="1"/>
          <a:ext cx="9144003" cy="69624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47319"/>
                <a:gridCol w="2640904"/>
                <a:gridCol w="2543767"/>
                <a:gridCol w="1112013"/>
              </a:tblGrid>
              <a:tr h="32058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 Профиль больных</a:t>
                      </a:r>
                      <a:endParaRPr lang="ru-RU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74" marR="66374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       </a:t>
                      </a:r>
                      <a:r>
                        <a:rPr lang="ru-RU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Общее </a:t>
                      </a:r>
                      <a:r>
                        <a:rPr lang="ru-RU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количество путевок </a:t>
                      </a:r>
                      <a:endParaRPr lang="ru-RU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74" marR="66374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 </a:t>
                      </a:r>
                      <a:r>
                        <a:rPr lang="ru-RU" sz="1600" dirty="0" smtClean="0">
                          <a:effectLst/>
                        </a:rPr>
                        <a:t>реализовано  в 2015 году (%)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74" marR="66374" marT="0" marB="0"/>
                </a:tc>
              </a:tr>
              <a:tr h="6980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Закуплено шт. в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2015 году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74" marR="663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Закуплено шт. на 2016 </a:t>
                      </a:r>
                      <a:r>
                        <a:rPr lang="ru-RU" sz="1600" dirty="0">
                          <a:effectLst/>
                        </a:rPr>
                        <a:t>год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74" marR="66374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1024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После ОНМК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74" marR="663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330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74" marR="663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 smtClean="0">
                          <a:effectLst/>
                        </a:rPr>
                        <a:t>334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74" marR="663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 smtClean="0">
                          <a:effectLst/>
                        </a:rPr>
                        <a:t>100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74" marR="66374" marT="0" marB="0" anchor="ctr"/>
                </a:tc>
              </a:tr>
              <a:tr h="46461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После ОИМ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74" marR="663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100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74" marR="663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 smtClean="0">
                          <a:effectLst/>
                        </a:rPr>
                        <a:t>150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74" marR="663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 smtClean="0">
                          <a:effectLst/>
                        </a:rPr>
                        <a:t>100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74" marR="66374" marT="0" marB="0" anchor="ctr"/>
                </a:tc>
              </a:tr>
              <a:tr h="70756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После операций на сердце и сосудах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74" marR="663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 smtClean="0">
                          <a:effectLst/>
                        </a:rPr>
                        <a:t>370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74" marR="663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 smtClean="0">
                          <a:effectLst/>
                        </a:rPr>
                        <a:t>350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74" marR="6637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effectLst/>
                        </a:rPr>
                        <a:t>     </a:t>
                      </a:r>
                      <a:r>
                        <a:rPr lang="ru-RU" sz="2000" b="1" dirty="0" smtClean="0">
                          <a:effectLst/>
                        </a:rPr>
                        <a:t>100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74" marR="66374" marT="0" marB="0" anchor="ctr"/>
                </a:tc>
              </a:tr>
              <a:tr h="53608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Нестаб</a:t>
                      </a:r>
                      <a:r>
                        <a:rPr lang="ru-RU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 стенокардия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74" marR="663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 smtClean="0">
                          <a:effectLst/>
                        </a:rPr>
                        <a:t>60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74" marR="663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 smtClean="0">
                          <a:effectLst/>
                        </a:rPr>
                        <a:t>0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74" marR="663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 smtClean="0">
                          <a:effectLst/>
                        </a:rPr>
                        <a:t> 100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74" marR="66374" marT="0" marB="0" anchor="ctr"/>
                </a:tc>
              </a:tr>
              <a:tr h="34983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Операции ЖКТ - 18 </a:t>
                      </a:r>
                      <a:r>
                        <a:rPr lang="ru-RU" sz="20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дн</a:t>
                      </a:r>
                      <a:r>
                        <a:rPr lang="ru-RU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74" marR="663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 smtClean="0">
                          <a:effectLst/>
                        </a:rPr>
                        <a:t>10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74" marR="663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 smtClean="0">
                          <a:effectLst/>
                        </a:rPr>
                        <a:t>0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74" marR="663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 smtClean="0">
                          <a:effectLst/>
                        </a:rPr>
                        <a:t>100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74" marR="66374" marT="0" marB="0" anchor="ctr"/>
                </a:tc>
              </a:tr>
              <a:tr h="82762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Лапароск</a:t>
                      </a:r>
                      <a:r>
                        <a:rPr lang="ru-RU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  операции на ЖП  на 14  дней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74" marR="663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74" marR="663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 smtClean="0">
                          <a:effectLst/>
                        </a:rPr>
                        <a:t>0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74" marR="6637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effectLst/>
                        </a:rPr>
                        <a:t>     </a:t>
                      </a:r>
                      <a:r>
                        <a:rPr lang="ru-RU" sz="2000" b="1" dirty="0" smtClean="0">
                          <a:effectLst/>
                        </a:rPr>
                        <a:t>100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74" marR="66374" marT="0" marB="0" anchor="ctr"/>
                </a:tc>
              </a:tr>
              <a:tr h="34983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 сахарным диабетом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74" marR="663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 smtClean="0">
                          <a:effectLst/>
                        </a:rPr>
                        <a:t>90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74" marR="663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 smtClean="0">
                          <a:effectLst/>
                        </a:rPr>
                        <a:t>40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74" marR="663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 smtClean="0">
                          <a:effectLst/>
                        </a:rPr>
                        <a:t>100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74" marR="66374" marT="0" marB="0" anchor="ctr"/>
                </a:tc>
              </a:tr>
              <a:tr h="70756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Беременные групп риска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74" marR="663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 smtClean="0">
                          <a:effectLst/>
                        </a:rPr>
                        <a:t>130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74" marR="663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99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74" marR="663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 smtClean="0">
                          <a:effectLst/>
                        </a:rPr>
                        <a:t>100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74" marR="66374" marT="0" marB="0" anchor="ctr"/>
                </a:tc>
              </a:tr>
              <a:tr h="64299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После </a:t>
                      </a:r>
                      <a:r>
                        <a:rPr lang="ru-RU" sz="20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эндопротезиров</a:t>
                      </a:r>
                      <a:r>
                        <a:rPr lang="ru-RU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74" marR="663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 smtClean="0">
                          <a:effectLst/>
                        </a:rPr>
                        <a:t>10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74" marR="663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 smtClean="0">
                          <a:effectLst/>
                        </a:rPr>
                        <a:t>0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74" marR="663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 smtClean="0">
                          <a:effectLst/>
                        </a:rPr>
                        <a:t>100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74" marR="66374" marT="0" marB="0" anchor="ctr"/>
                </a:tc>
              </a:tr>
              <a:tr h="64299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Всего путевок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74" marR="663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1121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74" marR="663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973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74" marR="663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 smtClean="0">
                          <a:effectLst/>
                        </a:rPr>
                        <a:t>100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74" marR="66374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3604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0100" y="-1"/>
            <a:ext cx="7248525" cy="1666875"/>
          </a:xfrm>
        </p:spPr>
        <p:txBody>
          <a:bodyPr/>
          <a:lstStyle/>
          <a:p>
            <a:r>
              <a:rPr lang="ru-RU" sz="2400" b="1" dirty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Задачи </a:t>
            </a:r>
            <a:r>
              <a:rPr lang="ru-RU" sz="2400" b="1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по совершенствованию  системы </a:t>
            </a:r>
            <a:r>
              <a:rPr lang="ru-RU" sz="2400" b="1" dirty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оказания санаторно-курортной помощи в </a:t>
            </a:r>
            <a:r>
              <a:rPr lang="ru-RU" sz="2400" b="1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РФ</a:t>
            </a:r>
            <a:r>
              <a:rPr lang="ru-RU" sz="2400" b="1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1589484"/>
            <a:ext cx="914400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dirty="0">
                <a:solidFill>
                  <a:schemeClr val="bg1"/>
                </a:solidFill>
              </a:rPr>
              <a:t>– </a:t>
            </a:r>
            <a:r>
              <a:rPr lang="ru-RU" sz="1900" dirty="0" smtClean="0">
                <a:solidFill>
                  <a:schemeClr val="bg1"/>
                </a:solidFill>
              </a:rPr>
              <a:t>принять ФЗ </a:t>
            </a:r>
            <a:r>
              <a:rPr lang="ru-RU" sz="1900" dirty="0">
                <a:solidFill>
                  <a:schemeClr val="bg1"/>
                </a:solidFill>
              </a:rPr>
              <a:t>«Об основах курортного дела в </a:t>
            </a:r>
            <a:r>
              <a:rPr lang="ru-RU" sz="1900" dirty="0" smtClean="0">
                <a:solidFill>
                  <a:schemeClr val="bg1"/>
                </a:solidFill>
              </a:rPr>
              <a:t>РФ»</a:t>
            </a:r>
            <a:endParaRPr lang="ru-RU" sz="1900" dirty="0">
              <a:solidFill>
                <a:schemeClr val="bg1"/>
              </a:solidFill>
            </a:endParaRPr>
          </a:p>
          <a:p>
            <a:r>
              <a:rPr lang="ru-RU" sz="1900" dirty="0">
                <a:solidFill>
                  <a:schemeClr val="bg1"/>
                </a:solidFill>
              </a:rPr>
              <a:t>– </a:t>
            </a:r>
            <a:r>
              <a:rPr lang="ru-RU" sz="1900" dirty="0" smtClean="0">
                <a:solidFill>
                  <a:schemeClr val="bg1"/>
                </a:solidFill>
              </a:rPr>
              <a:t>наладить </a:t>
            </a:r>
            <a:r>
              <a:rPr lang="ru-RU" sz="1900" dirty="0">
                <a:solidFill>
                  <a:schemeClr val="bg1"/>
                </a:solidFill>
              </a:rPr>
              <a:t>эффективную систему координации и управления курортными </a:t>
            </a:r>
            <a:r>
              <a:rPr lang="ru-RU" sz="1900" dirty="0" smtClean="0">
                <a:solidFill>
                  <a:schemeClr val="bg1"/>
                </a:solidFill>
              </a:rPr>
              <a:t>объектами</a:t>
            </a:r>
            <a:endParaRPr lang="ru-RU" sz="1900" dirty="0">
              <a:solidFill>
                <a:schemeClr val="bg1"/>
              </a:solidFill>
            </a:endParaRPr>
          </a:p>
          <a:p>
            <a:r>
              <a:rPr lang="ru-RU" sz="1900" dirty="0">
                <a:solidFill>
                  <a:schemeClr val="bg1"/>
                </a:solidFill>
              </a:rPr>
              <a:t>– принять меры для охраны и рационального использования природных лечебных </a:t>
            </a:r>
            <a:r>
              <a:rPr lang="ru-RU" sz="1900" dirty="0" smtClean="0">
                <a:solidFill>
                  <a:schemeClr val="bg1"/>
                </a:solidFill>
              </a:rPr>
              <a:t>ресурсов </a:t>
            </a:r>
            <a:endParaRPr lang="ru-RU" sz="1900" dirty="0">
              <a:solidFill>
                <a:schemeClr val="bg1"/>
              </a:solidFill>
            </a:endParaRPr>
          </a:p>
          <a:p>
            <a:r>
              <a:rPr lang="ru-RU" sz="1900" dirty="0">
                <a:solidFill>
                  <a:schemeClr val="bg1"/>
                </a:solidFill>
              </a:rPr>
              <a:t>- наладить контроль за состоянием лечебно-оздоровительных территорий, гидроминерального хозяйства</a:t>
            </a:r>
          </a:p>
          <a:p>
            <a:r>
              <a:rPr lang="ru-RU" sz="1900" dirty="0">
                <a:solidFill>
                  <a:schemeClr val="bg1"/>
                </a:solidFill>
              </a:rPr>
              <a:t>– продолжить работу по созданию отраслевых стандартов на  санаторно-курортные услуги и системы управления качеством их оказания</a:t>
            </a:r>
          </a:p>
          <a:p>
            <a:r>
              <a:rPr lang="ru-RU" sz="1900" dirty="0">
                <a:solidFill>
                  <a:schemeClr val="bg1"/>
                </a:solidFill>
              </a:rPr>
              <a:t>– </a:t>
            </a:r>
            <a:r>
              <a:rPr lang="ru-RU" sz="1900" dirty="0" smtClean="0">
                <a:solidFill>
                  <a:schemeClr val="bg1"/>
                </a:solidFill>
              </a:rPr>
              <a:t>наладить систему лицензирования </a:t>
            </a:r>
            <a:r>
              <a:rPr lang="ru-RU" sz="1900" dirty="0">
                <a:solidFill>
                  <a:schemeClr val="bg1"/>
                </a:solidFill>
              </a:rPr>
              <a:t>видов санаторно-курортной деятельности, аккредитации санаторно-курортных учреждений и сертификации санаторно-курортных услуг, аттестации специалистов курортного дела;</a:t>
            </a:r>
          </a:p>
          <a:p>
            <a:r>
              <a:rPr lang="ru-RU" sz="1900" dirty="0">
                <a:solidFill>
                  <a:schemeClr val="bg1"/>
                </a:solidFill>
              </a:rPr>
              <a:t>– </a:t>
            </a:r>
            <a:r>
              <a:rPr lang="ru-RU" sz="1900" dirty="0" smtClean="0">
                <a:solidFill>
                  <a:schemeClr val="bg1"/>
                </a:solidFill>
              </a:rPr>
              <a:t>создать систему </a:t>
            </a:r>
            <a:r>
              <a:rPr lang="ru-RU" sz="1900" dirty="0">
                <a:solidFill>
                  <a:schemeClr val="bg1"/>
                </a:solidFill>
              </a:rPr>
              <a:t>государственной статистики в санаторно-курортной сфере</a:t>
            </a:r>
          </a:p>
          <a:p>
            <a:r>
              <a:rPr lang="ru-RU" sz="1900" dirty="0">
                <a:solidFill>
                  <a:schemeClr val="bg1"/>
                </a:solidFill>
              </a:rPr>
              <a:t>– </a:t>
            </a:r>
            <a:r>
              <a:rPr lang="ru-RU" sz="1900" dirty="0" smtClean="0">
                <a:solidFill>
                  <a:schemeClr val="bg1"/>
                </a:solidFill>
              </a:rPr>
              <a:t>отработать </a:t>
            </a:r>
            <a:r>
              <a:rPr lang="ru-RU" sz="1900" dirty="0">
                <a:solidFill>
                  <a:schemeClr val="bg1"/>
                </a:solidFill>
              </a:rPr>
              <a:t>порядок направления больных в санаторно-курортные учреждения для долечивания на третьем этапе медицинской реабилитации.</a:t>
            </a:r>
          </a:p>
        </p:txBody>
      </p:sp>
    </p:spTree>
    <p:extLst>
      <p:ext uri="{BB962C8B-B14F-4D97-AF65-F5344CB8AC3E}">
        <p14:creationId xmlns:p14="http://schemas.microsoft.com/office/powerpoint/2010/main" val="198138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3475" y="-1"/>
            <a:ext cx="6562725" cy="1295401"/>
          </a:xfrm>
        </p:spPr>
        <p:txBody>
          <a:bodyPr/>
          <a:lstStyle/>
          <a:p>
            <a:r>
              <a:rPr lang="ru-RU" sz="3200" b="1" dirty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</a:t>
            </a:r>
            <a:r>
              <a:rPr lang="ru-RU" sz="2800" b="1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План мер </a:t>
            </a:r>
            <a:r>
              <a:rPr lang="ru-RU" sz="2800" b="1" dirty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для  </a:t>
            </a:r>
            <a:r>
              <a:rPr lang="ru-RU" sz="2800" b="1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совершенствования санаторно-курортной отрасли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1294209"/>
            <a:ext cx="914400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arenR"/>
            </a:pPr>
            <a:r>
              <a:rPr lang="ru-RU" sz="2200" dirty="0" smtClean="0">
                <a:solidFill>
                  <a:schemeClr val="bg1"/>
                </a:solidFill>
              </a:rPr>
              <a:t>Рассмотрение </a:t>
            </a:r>
            <a:r>
              <a:rPr lang="ru-RU" sz="2200" dirty="0">
                <a:solidFill>
                  <a:schemeClr val="bg1"/>
                </a:solidFill>
              </a:rPr>
              <a:t>возможности передачи санаторно-курортных организаций в ведение  субъектов Российской </a:t>
            </a:r>
            <a:r>
              <a:rPr lang="ru-RU" sz="2200" dirty="0" smtClean="0">
                <a:solidFill>
                  <a:schemeClr val="bg1"/>
                </a:solidFill>
              </a:rPr>
              <a:t>Федерации </a:t>
            </a:r>
            <a:endParaRPr lang="ru-RU" sz="2200" dirty="0">
              <a:solidFill>
                <a:schemeClr val="bg1"/>
              </a:solidFill>
            </a:endParaRPr>
          </a:p>
          <a:p>
            <a:pPr marL="457200" indent="-457200">
              <a:buAutoNum type="arabicParenR" startAt="2"/>
            </a:pPr>
            <a:r>
              <a:rPr lang="ru-RU" sz="2200" dirty="0" smtClean="0">
                <a:solidFill>
                  <a:schemeClr val="bg1"/>
                </a:solidFill>
              </a:rPr>
              <a:t>Создание </a:t>
            </a:r>
            <a:r>
              <a:rPr lang="ru-RU" sz="2200" dirty="0">
                <a:solidFill>
                  <a:schemeClr val="bg1"/>
                </a:solidFill>
              </a:rPr>
              <a:t>национальной системы бронирования гостиничных и туристических услуг </a:t>
            </a:r>
          </a:p>
          <a:p>
            <a:pPr marL="457200" indent="-457200">
              <a:buAutoNum type="arabicParenR" startAt="3"/>
            </a:pPr>
            <a:r>
              <a:rPr lang="ru-RU" sz="2200" dirty="0" smtClean="0">
                <a:solidFill>
                  <a:schemeClr val="bg1"/>
                </a:solidFill>
              </a:rPr>
              <a:t>Организация </a:t>
            </a:r>
            <a:r>
              <a:rPr lang="ru-RU" sz="2200" dirty="0">
                <a:solidFill>
                  <a:schemeClr val="bg1"/>
                </a:solidFill>
              </a:rPr>
              <a:t>медицинского туризма, оздоровительного отдыха</a:t>
            </a:r>
            <a:r>
              <a:rPr lang="ru-RU" sz="2200" dirty="0" smtClean="0">
                <a:solidFill>
                  <a:schemeClr val="bg1"/>
                </a:solidFill>
              </a:rPr>
              <a:t>,  </a:t>
            </a:r>
            <a:r>
              <a:rPr lang="ru-RU" sz="2200" dirty="0">
                <a:solidFill>
                  <a:schemeClr val="bg1"/>
                </a:solidFill>
              </a:rPr>
              <a:t>амбулаторного лечения жителей окружающих </a:t>
            </a:r>
            <a:r>
              <a:rPr lang="ru-RU" sz="2200" dirty="0" smtClean="0">
                <a:solidFill>
                  <a:schemeClr val="bg1"/>
                </a:solidFill>
              </a:rPr>
              <a:t>территорий</a:t>
            </a:r>
          </a:p>
          <a:p>
            <a:endParaRPr lang="ru-RU" sz="2200" dirty="0" smtClean="0">
              <a:solidFill>
                <a:schemeClr val="bg1"/>
              </a:solidFill>
            </a:endParaRPr>
          </a:p>
          <a:p>
            <a:pPr marL="457200" indent="-457200">
              <a:buAutoNum type="arabicParenR" startAt="4"/>
            </a:pPr>
            <a:r>
              <a:rPr lang="ru-RU" sz="2200" dirty="0" smtClean="0">
                <a:solidFill>
                  <a:schemeClr val="bg1"/>
                </a:solidFill>
              </a:rPr>
              <a:t>Внедрение </a:t>
            </a:r>
            <a:r>
              <a:rPr lang="ru-RU" sz="2200" dirty="0">
                <a:solidFill>
                  <a:schemeClr val="bg1"/>
                </a:solidFill>
              </a:rPr>
              <a:t>в санаторно-курортной отрасли механизмов государственно-частного </a:t>
            </a:r>
            <a:r>
              <a:rPr lang="ru-RU" sz="2200" dirty="0" smtClean="0">
                <a:solidFill>
                  <a:schemeClr val="bg1"/>
                </a:solidFill>
              </a:rPr>
              <a:t>партнерства</a:t>
            </a:r>
          </a:p>
          <a:p>
            <a:endParaRPr lang="ru-RU" sz="2200" dirty="0">
              <a:solidFill>
                <a:schemeClr val="bg1"/>
              </a:solidFill>
            </a:endParaRPr>
          </a:p>
          <a:p>
            <a:pPr marL="457200" indent="-457200">
              <a:buAutoNum type="arabicParenR" startAt="5"/>
            </a:pPr>
            <a:r>
              <a:rPr lang="ru-RU" sz="2200" dirty="0" smtClean="0">
                <a:solidFill>
                  <a:schemeClr val="bg1"/>
                </a:solidFill>
              </a:rPr>
              <a:t>Строительство федеральных многопрофильных</a:t>
            </a:r>
          </a:p>
          <a:p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smtClean="0">
                <a:solidFill>
                  <a:schemeClr val="bg1"/>
                </a:solidFill>
              </a:rPr>
              <a:t>     </a:t>
            </a:r>
            <a:r>
              <a:rPr lang="ru-RU" sz="2200" dirty="0">
                <a:solidFill>
                  <a:schemeClr val="bg1"/>
                </a:solidFill>
              </a:rPr>
              <a:t>реабилитационных центров </a:t>
            </a:r>
            <a:r>
              <a:rPr lang="ru-RU" sz="2200" dirty="0" smtClean="0">
                <a:solidFill>
                  <a:schemeClr val="bg1"/>
                </a:solidFill>
              </a:rPr>
              <a:t>в рамках </a:t>
            </a:r>
            <a:r>
              <a:rPr lang="ru-RU" sz="2200" dirty="0">
                <a:solidFill>
                  <a:schemeClr val="bg1"/>
                </a:solidFill>
              </a:rPr>
              <a:t>реализации </a:t>
            </a:r>
            <a:r>
              <a:rPr lang="ru-RU" sz="2200" dirty="0" smtClean="0">
                <a:solidFill>
                  <a:schemeClr val="bg1"/>
                </a:solidFill>
              </a:rPr>
              <a:t>мероприятий</a:t>
            </a:r>
          </a:p>
          <a:p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smtClean="0">
                <a:solidFill>
                  <a:schemeClr val="bg1"/>
                </a:solidFill>
              </a:rPr>
              <a:t>     подпрограммы </a:t>
            </a:r>
            <a:r>
              <a:rPr lang="ru-RU" sz="2200" dirty="0">
                <a:solidFill>
                  <a:schemeClr val="bg1"/>
                </a:solidFill>
              </a:rPr>
              <a:t>5 «Развитие медицинской реабилитации и </a:t>
            </a:r>
            <a:endParaRPr lang="ru-RU" sz="2200" dirty="0" smtClean="0">
              <a:solidFill>
                <a:schemeClr val="bg1"/>
              </a:solidFill>
            </a:endParaRPr>
          </a:p>
          <a:p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smtClean="0">
                <a:solidFill>
                  <a:schemeClr val="bg1"/>
                </a:solidFill>
              </a:rPr>
              <a:t>     санаторно-курортного </a:t>
            </a:r>
            <a:r>
              <a:rPr lang="ru-RU" sz="2200" dirty="0">
                <a:solidFill>
                  <a:schemeClr val="bg1"/>
                </a:solidFill>
              </a:rPr>
              <a:t>лечения, в том числе детям» для </a:t>
            </a:r>
            <a:r>
              <a:rPr lang="ru-RU" sz="2200" dirty="0" smtClean="0">
                <a:solidFill>
                  <a:schemeClr val="bg1"/>
                </a:solidFill>
              </a:rPr>
              <a:t>второго</a:t>
            </a:r>
          </a:p>
          <a:p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smtClean="0">
                <a:solidFill>
                  <a:schemeClr val="bg1"/>
                </a:solidFill>
              </a:rPr>
              <a:t>     и </a:t>
            </a:r>
            <a:r>
              <a:rPr lang="ru-RU" sz="2200" dirty="0">
                <a:solidFill>
                  <a:schemeClr val="bg1"/>
                </a:solidFill>
              </a:rPr>
              <a:t>третьего этапов медицинской </a:t>
            </a:r>
            <a:r>
              <a:rPr lang="ru-RU" sz="2200" dirty="0" smtClean="0">
                <a:solidFill>
                  <a:schemeClr val="bg1"/>
                </a:solidFill>
              </a:rPr>
              <a:t>помощи</a:t>
            </a:r>
            <a:endParaRPr lang="ru-RU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3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3475" y="-1"/>
            <a:ext cx="6562725" cy="1295401"/>
          </a:xfrm>
        </p:spPr>
        <p:txBody>
          <a:bodyPr/>
          <a:lstStyle/>
          <a:p>
            <a:r>
              <a:rPr lang="ru-RU" sz="3200" b="1" dirty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1179909"/>
            <a:ext cx="91440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arenR" startAt="6"/>
            </a:pPr>
            <a:r>
              <a:rPr lang="ru-RU" sz="2400" dirty="0" smtClean="0">
                <a:solidFill>
                  <a:schemeClr val="bg1"/>
                </a:solidFill>
              </a:rPr>
              <a:t>Развитие  </a:t>
            </a:r>
            <a:r>
              <a:rPr lang="ru-RU" sz="2400" dirty="0">
                <a:solidFill>
                  <a:schemeClr val="bg1"/>
                </a:solidFill>
              </a:rPr>
              <a:t>рекреационного комплекса </a:t>
            </a:r>
            <a:r>
              <a:rPr lang="ru-RU" sz="2400" dirty="0" smtClean="0">
                <a:solidFill>
                  <a:schemeClr val="bg1"/>
                </a:solidFill>
              </a:rPr>
              <a:t>Крыма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 </a:t>
            </a:r>
          </a:p>
          <a:p>
            <a:pPr marL="457200" indent="-457200">
              <a:buAutoNum type="arabicParenR" startAt="7"/>
            </a:pPr>
            <a:r>
              <a:rPr lang="ru-RU" sz="2400" dirty="0" smtClean="0">
                <a:solidFill>
                  <a:schemeClr val="bg1"/>
                </a:solidFill>
              </a:rPr>
              <a:t>Развитие </a:t>
            </a:r>
            <a:r>
              <a:rPr lang="ru-RU" sz="2400" dirty="0">
                <a:solidFill>
                  <a:schemeClr val="bg1"/>
                </a:solidFill>
              </a:rPr>
              <a:t>этапной санаторно-курортной реабилитации после оказания </a:t>
            </a:r>
            <a:r>
              <a:rPr lang="ru-RU" sz="2400" dirty="0" smtClean="0">
                <a:solidFill>
                  <a:schemeClr val="bg1"/>
                </a:solidFill>
              </a:rPr>
              <a:t>высокотехнологичной медицинской помощи</a:t>
            </a:r>
          </a:p>
          <a:p>
            <a:endParaRPr lang="ru-RU" sz="2400" dirty="0">
              <a:solidFill>
                <a:schemeClr val="bg1"/>
              </a:solidFill>
            </a:endParaRPr>
          </a:p>
          <a:p>
            <a:pPr marL="457200" indent="-457200">
              <a:buAutoNum type="arabicParenR" startAt="8"/>
            </a:pPr>
            <a:r>
              <a:rPr lang="ru-RU" sz="2400" dirty="0" smtClean="0">
                <a:solidFill>
                  <a:schemeClr val="bg1"/>
                </a:solidFill>
              </a:rPr>
              <a:t>Разработка </a:t>
            </a:r>
            <a:r>
              <a:rPr lang="ru-RU" sz="2400" dirty="0">
                <a:solidFill>
                  <a:schemeClr val="bg1"/>
                </a:solidFill>
              </a:rPr>
              <a:t>инновационных технологий лечебно-оздоровительного туризма с </a:t>
            </a:r>
            <a:r>
              <a:rPr lang="ru-RU" sz="2400" dirty="0" smtClean="0">
                <a:solidFill>
                  <a:schemeClr val="bg1"/>
                </a:solidFill>
              </a:rPr>
              <a:t>проведением лечебного </a:t>
            </a:r>
            <a:r>
              <a:rPr lang="ru-RU" sz="2400" dirty="0">
                <a:solidFill>
                  <a:schemeClr val="bg1"/>
                </a:solidFill>
              </a:rPr>
              <a:t>процесса на основе сочетанного использования </a:t>
            </a:r>
            <a:r>
              <a:rPr lang="ru-RU" sz="2400" dirty="0" smtClean="0">
                <a:solidFill>
                  <a:schemeClr val="bg1"/>
                </a:solidFill>
              </a:rPr>
              <a:t>природных лечебных </a:t>
            </a:r>
            <a:r>
              <a:rPr lang="ru-RU" sz="2400" dirty="0">
                <a:solidFill>
                  <a:schemeClr val="bg1"/>
                </a:solidFill>
              </a:rPr>
              <a:t>факторов, </a:t>
            </a:r>
            <a:r>
              <a:rPr lang="ru-RU" sz="2400" dirty="0" smtClean="0">
                <a:solidFill>
                  <a:schemeClr val="bg1"/>
                </a:solidFill>
              </a:rPr>
              <a:t>фармакотерапии</a:t>
            </a:r>
            <a:r>
              <a:rPr lang="ru-RU" sz="2400" dirty="0">
                <a:solidFill>
                  <a:schemeClr val="bg1"/>
                </a:solidFill>
              </a:rPr>
              <a:t>, традиционных методов лечения, SPA– и </a:t>
            </a:r>
            <a:r>
              <a:rPr lang="ru-RU" sz="2400" dirty="0" smtClean="0">
                <a:solidFill>
                  <a:schemeClr val="bg1"/>
                </a:solidFill>
              </a:rPr>
              <a:t>WELLNESS-процедур</a:t>
            </a:r>
          </a:p>
          <a:p>
            <a:endParaRPr lang="ru-RU" sz="2400" dirty="0" smtClean="0">
              <a:solidFill>
                <a:schemeClr val="bg1"/>
              </a:solidFill>
            </a:endParaRPr>
          </a:p>
          <a:p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839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194" name="Picture 2" descr="C:\Users\det2.lokz\Desktop\2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53525" y="-11382375"/>
            <a:ext cx="31089600" cy="2331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2162177" y="858438"/>
            <a:ext cx="140207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</a:rPr>
              <a:t>Спасибо за внимание!</a:t>
            </a:r>
            <a:endParaRPr lang="ru-RU" sz="4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4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70756" y="123825"/>
            <a:ext cx="7027862" cy="1089025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Понятие санаторно-курортного лечения</a:t>
            </a:r>
          </a:p>
        </p:txBody>
      </p:sp>
      <p:sp>
        <p:nvSpPr>
          <p:cNvPr id="148484" name="Text Box 4"/>
          <p:cNvSpPr txBox="1">
            <a:spLocks noChangeArrowheads="1"/>
          </p:cNvSpPr>
          <p:nvPr/>
        </p:nvSpPr>
        <p:spPr bwMode="auto">
          <a:xfrm>
            <a:off x="200024" y="1325716"/>
            <a:ext cx="8791575" cy="5401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algn="just" defTabSz="914400">
              <a:spcBef>
                <a:spcPct val="50000"/>
              </a:spcBef>
            </a:pPr>
            <a:r>
              <a:rPr lang="ru-RU" sz="23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Статья 40. </a:t>
            </a:r>
            <a:r>
              <a:rPr lang="ru-RU" sz="23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Медицинская реабилитация и санаторно-курортное лечение Федерального закона «Об основах охраны здоровья граждан в Российской Федерации» </a:t>
            </a:r>
          </a:p>
          <a:p>
            <a:pPr algn="just" defTabSz="914400">
              <a:spcBef>
                <a:spcPct val="50000"/>
              </a:spcBef>
            </a:pPr>
            <a:r>
              <a:rPr lang="ru-RU" sz="23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(323-ФЗ от 21.11.2011.) :</a:t>
            </a:r>
          </a:p>
          <a:p>
            <a:pPr algn="just" defTabSz="914400">
              <a:spcBef>
                <a:spcPct val="50000"/>
              </a:spcBef>
            </a:pPr>
            <a:r>
              <a:rPr lang="ru-RU" sz="23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</a:t>
            </a:r>
            <a:r>
              <a:rPr lang="ru-RU" sz="23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Санаторно-курортное лечение включает в себя медицинскую помощь, осуществляемую </a:t>
            </a:r>
            <a:r>
              <a:rPr lang="ru-RU" sz="23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санаторно-курортными организациями </a:t>
            </a:r>
            <a:r>
              <a:rPr lang="ru-RU" sz="23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 профилактических, лечебных и реабилитационных целях на основе использования природных лечебных ресурсов, в том числе в условиях пребывания в лечебно-оздоровительных местностях и на курортах.</a:t>
            </a:r>
          </a:p>
          <a:p>
            <a:pPr algn="just" defTabSz="914400">
              <a:spcBef>
                <a:spcPct val="50000"/>
              </a:spcBef>
            </a:pPr>
            <a:r>
              <a:rPr lang="ru-RU" sz="23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(в ред. Федерального закона от 25.11.2013 N 317-ФЗ)</a:t>
            </a:r>
          </a:p>
          <a:p>
            <a:pPr algn="just" defTabSz="914400">
              <a:spcBef>
                <a:spcPct val="50000"/>
              </a:spcBef>
            </a:pPr>
            <a:r>
              <a:rPr lang="ru-RU" sz="23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ru-RU" sz="23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8485" name="Text Box 5"/>
          <p:cNvSpPr txBox="1">
            <a:spLocks noChangeArrowheads="1"/>
          </p:cNvSpPr>
          <p:nvPr/>
        </p:nvSpPr>
        <p:spPr bwMode="auto">
          <a:xfrm>
            <a:off x="788988" y="2955925"/>
            <a:ext cx="3635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  <a:defRPr/>
            </a:pPr>
            <a:r>
              <a:rPr lang="ru-RU">
                <a:solidFill>
                  <a:prstClr val="black"/>
                </a:solidFill>
                <a:cs typeface="+mn-cs"/>
              </a:rPr>
              <a:t>       </a:t>
            </a:r>
          </a:p>
        </p:txBody>
      </p:sp>
    </p:spTree>
    <p:extLst>
      <p:ext uri="{BB962C8B-B14F-4D97-AF65-F5344CB8AC3E}">
        <p14:creationId xmlns:p14="http://schemas.microsoft.com/office/powerpoint/2010/main" val="23145535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16" name="Rectangle 12"/>
          <p:cNvSpPr>
            <a:spLocks noChangeArrowheads="1"/>
          </p:cNvSpPr>
          <p:nvPr/>
        </p:nvSpPr>
        <p:spPr bwMode="auto">
          <a:xfrm>
            <a:off x="1311275" y="15875"/>
            <a:ext cx="6330950" cy="990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 anchor="ctr" anchorCtr="1"/>
          <a:lstStyle/>
          <a:p>
            <a:pPr algn="ctr" defTabSz="449263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 dirty="0" smtClean="0">
                <a:solidFill>
                  <a:srgbClr val="F7964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Основные определения</a:t>
            </a:r>
            <a:endParaRPr lang="ru-RU" sz="3200" b="1" dirty="0">
              <a:solidFill>
                <a:srgbClr val="F7964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-66675" y="1103650"/>
            <a:ext cx="9210675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ru-RU" sz="1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Санаторно-курортное лечение</a:t>
            </a:r>
            <a:r>
              <a:rPr lang="ru-RU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 </a:t>
            </a:r>
            <a:r>
              <a:rPr lang="ru-RU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- это медицинская помощь, осуществляемая в профилактических, лечебных и реабилитационных целях на основе использования природных лечебных факторов, в условиях пребывания на курорте, в лечебно-оздоровительной местности, в санаторно-курортных организациях.</a:t>
            </a:r>
            <a:endParaRPr lang="ru-RU" sz="19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cs typeface="Tahoma" pitchFamily="34" charset="0"/>
            </a:endParaRPr>
          </a:p>
          <a:p>
            <a:pPr algn="just"/>
            <a:r>
              <a:rPr lang="ru-RU" sz="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 </a:t>
            </a:r>
          </a:p>
          <a:p>
            <a:pPr algn="just"/>
            <a:endParaRPr lang="ru-RU" sz="3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cs typeface="Tahoma" pitchFamily="34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1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 Лечебно-оздоровительная местность </a:t>
            </a:r>
            <a:r>
              <a:rPr lang="ru-RU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- это территория, обладающая природными лечебными ресурсами и пригодная для организации лечения и профилактики заболеваний, а также для отдыха населения.</a:t>
            </a:r>
            <a:endParaRPr lang="ru-RU" sz="19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cs typeface="Tahoma" pitchFamily="34" charset="0"/>
            </a:endParaRPr>
          </a:p>
          <a:p>
            <a:pPr algn="just"/>
            <a:endParaRPr lang="ru-RU" sz="3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cs typeface="Tahoma" pitchFamily="34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1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Курорт</a:t>
            </a:r>
            <a:r>
              <a:rPr lang="ru-RU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 - это освоенная и используемая в лечебно-профилактических целях особо охраняемая природная территория, располагающая природными лечебными ресурсами и необходимыми для их эксплуатации зданиями и сооружениями, включая объекты инфраструктуры.</a:t>
            </a:r>
            <a:endParaRPr lang="ru-RU" sz="19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cs typeface="Tahoma" pitchFamily="34" charset="0"/>
            </a:endParaRPr>
          </a:p>
          <a:p>
            <a:pPr algn="just"/>
            <a:endParaRPr lang="ru-RU" sz="3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cs typeface="Tahoma" pitchFamily="34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 </a:t>
            </a:r>
            <a:r>
              <a:rPr lang="ru-RU" sz="1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Санаторно-курортные организации </a:t>
            </a:r>
            <a:r>
              <a:rPr lang="ru-RU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- организации различной формы собственности и ведомственной принадлежности, расположенные как на территории курортов, лечебно-оздоровительных местностей, так и за их пределами, осуществляющие лечебную и оздоровительную деятельность с использованием природных лечебных факторов.</a:t>
            </a:r>
            <a:endParaRPr lang="ru-RU" sz="19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3326797"/>
      </p:ext>
    </p:ext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007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007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fill="hold"/>
                                        <p:tgtEl>
                                          <p:spTgt spid="200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500" fill="hold"/>
                                        <p:tgtEl>
                                          <p:spTgt spid="200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89013" y="0"/>
            <a:ext cx="7027862" cy="1089025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Задачи санаторно-курортного лечения</a:t>
            </a:r>
          </a:p>
        </p:txBody>
      </p:sp>
      <p:sp>
        <p:nvSpPr>
          <p:cNvPr id="148484" name="Text Box 4"/>
          <p:cNvSpPr txBox="1">
            <a:spLocks noChangeArrowheads="1"/>
          </p:cNvSpPr>
          <p:nvPr/>
        </p:nvSpPr>
        <p:spPr bwMode="auto">
          <a:xfrm>
            <a:off x="0" y="1192366"/>
            <a:ext cx="9144000" cy="5047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algn="just" defTabSz="914400">
              <a:spcBef>
                <a:spcPct val="50000"/>
              </a:spcBef>
            </a:pPr>
            <a:endParaRPr lang="ru-RU" sz="23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57200" indent="-457200" algn="just" defTabSz="914400">
              <a:spcBef>
                <a:spcPct val="50000"/>
              </a:spcBef>
              <a:buAutoNum type="arabicParenR"/>
            </a:pPr>
            <a:r>
              <a:rPr lang="ru-RU" sz="23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Активировать защитно-приспособительные реакции </a:t>
            </a:r>
            <a:r>
              <a:rPr lang="ru-RU" sz="23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организма в целях профилактики </a:t>
            </a:r>
            <a:r>
              <a:rPr lang="ru-RU" sz="23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заболеваний</a:t>
            </a:r>
          </a:p>
          <a:p>
            <a:pPr marL="457200" indent="-457200" algn="just" defTabSz="914400">
              <a:spcBef>
                <a:spcPct val="50000"/>
              </a:spcBef>
              <a:buAutoNum type="arabicParenR"/>
            </a:pPr>
            <a:r>
              <a:rPr lang="ru-RU" sz="23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Осуществить оздоровление организма при наличии заболеваний</a:t>
            </a:r>
          </a:p>
          <a:p>
            <a:pPr algn="just" defTabSz="914400">
              <a:spcBef>
                <a:spcPct val="50000"/>
              </a:spcBef>
            </a:pPr>
            <a:r>
              <a:rPr lang="ru-RU" sz="23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3) Восстановить и </a:t>
            </a:r>
            <a:r>
              <a:rPr lang="ru-RU" sz="23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(или) </a:t>
            </a:r>
            <a:r>
              <a:rPr lang="ru-RU" sz="23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компенсировать функции </a:t>
            </a:r>
            <a:r>
              <a:rPr lang="ru-RU" sz="23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организма, </a:t>
            </a:r>
            <a:r>
              <a:rPr lang="ru-RU" sz="23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нарушенные </a:t>
            </a:r>
            <a:r>
              <a:rPr lang="ru-RU" sz="23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вследствие травм, операций и хронических заболеваний, </a:t>
            </a:r>
            <a:r>
              <a:rPr lang="ru-RU" sz="23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уменьшить количество </a:t>
            </a:r>
            <a:r>
              <a:rPr lang="ru-RU" sz="23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обострений, </a:t>
            </a:r>
            <a:r>
              <a:rPr lang="ru-RU" sz="23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удлинить период </a:t>
            </a:r>
            <a:r>
              <a:rPr lang="ru-RU" sz="23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ремиссии, </a:t>
            </a:r>
            <a:r>
              <a:rPr lang="ru-RU" sz="23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замедлить развитие </a:t>
            </a:r>
            <a:r>
              <a:rPr lang="ru-RU" sz="23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заболеваний и </a:t>
            </a:r>
            <a:r>
              <a:rPr lang="ru-RU" sz="23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предупредить инвалидность </a:t>
            </a:r>
            <a:r>
              <a:rPr lang="ru-RU" sz="23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 качестве одного из этапов медицинской </a:t>
            </a:r>
            <a:r>
              <a:rPr lang="ru-RU" sz="23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реабилитации</a:t>
            </a:r>
            <a:endParaRPr lang="ru-RU" sz="23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defTabSz="914400">
              <a:spcBef>
                <a:spcPct val="50000"/>
              </a:spcBef>
            </a:pPr>
            <a:endParaRPr lang="ru-RU" sz="23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8485" name="Text Box 5"/>
          <p:cNvSpPr txBox="1">
            <a:spLocks noChangeArrowheads="1"/>
          </p:cNvSpPr>
          <p:nvPr/>
        </p:nvSpPr>
        <p:spPr bwMode="auto">
          <a:xfrm>
            <a:off x="788988" y="2955925"/>
            <a:ext cx="3635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  <a:defRPr/>
            </a:pPr>
            <a:r>
              <a:rPr lang="ru-RU">
                <a:solidFill>
                  <a:prstClr val="black"/>
                </a:solidFill>
                <a:cs typeface="+mn-cs"/>
              </a:rPr>
              <a:t>    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Нормативно-правовое регулирование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defTabSz="914400">
              <a:spcBef>
                <a:spcPct val="50000"/>
              </a:spcBef>
            </a:pPr>
            <a:r>
              <a:rPr lang="ru-RU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Порядок организации медицинской реабилитации и санаторно-курортного лечения, перечень медицинских показаний и противопоказаний для медицинской реабилитации и санаторно-курортного лечения утверждаются уполномоченным федеральным органом исполнительной власти</a:t>
            </a:r>
          </a:p>
        </p:txBody>
      </p:sp>
    </p:spTree>
    <p:extLst>
      <p:ext uri="{BB962C8B-B14F-4D97-AF65-F5344CB8AC3E}">
        <p14:creationId xmlns:p14="http://schemas.microsoft.com/office/powerpoint/2010/main" val="4007573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/>
          </p:cNvSpPr>
          <p:nvPr>
            <p:ph type="title" idx="4294967295"/>
          </p:nvPr>
        </p:nvSpPr>
        <p:spPr>
          <a:xfrm>
            <a:off x="1079740" y="76199"/>
            <a:ext cx="6622810" cy="1089025"/>
          </a:xfrm>
        </p:spPr>
        <p:txBody>
          <a:bodyPr/>
          <a:lstStyle/>
          <a:p>
            <a:pPr>
              <a:defRPr/>
            </a:pPr>
            <a:r>
              <a:rPr lang="ru-RU" sz="3600" b="1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Нормативно-правовая база</a:t>
            </a:r>
            <a:endParaRPr lang="ru-RU" sz="3600" dirty="0" smtClean="0">
              <a:solidFill>
                <a:srgbClr val="FFCC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675" y="1445140"/>
            <a:ext cx="9077325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1.	Федеральный закон от 17 июля 1999 г. №178-ФЗ «О государственной социальной помощи»</a:t>
            </a:r>
          </a:p>
          <a:p>
            <a:r>
              <a:rPr lang="ru-RU" sz="2000" dirty="0">
                <a:solidFill>
                  <a:schemeClr val="bg1"/>
                </a:solidFill>
              </a:rPr>
              <a:t>2.	Методические указания МЗ РФ от 22.12.1999 №99/231 «Медицинские показания и противопоказания для санаторно-курортного лечения детей»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3.	Приказ МЗСРРФ </a:t>
            </a:r>
            <a:r>
              <a:rPr lang="ru-RU" sz="2000" dirty="0">
                <a:solidFill>
                  <a:schemeClr val="bg1"/>
                </a:solidFill>
              </a:rPr>
              <a:t>№256 от 22.11.2004 г. «О порядке медицинского отбора и направления больных на санаторно-курортное лечение</a:t>
            </a:r>
            <a:r>
              <a:rPr lang="ru-RU" sz="2000" dirty="0" smtClean="0">
                <a:solidFill>
                  <a:schemeClr val="bg1"/>
                </a:solidFill>
              </a:rPr>
              <a:t>»</a:t>
            </a:r>
          </a:p>
          <a:p>
            <a:r>
              <a:rPr lang="ru-RU" sz="2000" smtClean="0">
                <a:solidFill>
                  <a:schemeClr val="bg1"/>
                </a:solidFill>
              </a:rPr>
              <a:t>4</a:t>
            </a:r>
            <a:r>
              <a:rPr lang="ru-RU" sz="2000" dirty="0">
                <a:solidFill>
                  <a:schemeClr val="bg1"/>
                </a:solidFill>
              </a:rPr>
              <a:t>.	Приказ </a:t>
            </a:r>
            <a:r>
              <a:rPr lang="ru-RU" sz="2000" dirty="0" smtClean="0">
                <a:solidFill>
                  <a:schemeClr val="bg1"/>
                </a:solidFill>
              </a:rPr>
              <a:t>МЗСРРФ </a:t>
            </a:r>
            <a:r>
              <a:rPr lang="ru-RU" sz="2000" dirty="0">
                <a:solidFill>
                  <a:schemeClr val="bg1"/>
                </a:solidFill>
              </a:rPr>
              <a:t>№138н от 27.03.2009 г. «Порядок организации работы по направлению больных из учреждений, находящихся в ведении </a:t>
            </a:r>
            <a:r>
              <a:rPr lang="ru-RU" sz="2000" dirty="0" smtClean="0">
                <a:solidFill>
                  <a:schemeClr val="bg1"/>
                </a:solidFill>
              </a:rPr>
              <a:t>МЗСРРФ и РАМН, </a:t>
            </a:r>
            <a:r>
              <a:rPr lang="ru-RU" sz="2000" dirty="0">
                <a:solidFill>
                  <a:schemeClr val="bg1"/>
                </a:solidFill>
              </a:rPr>
              <a:t>оказывающих специализированную, в том числе высокотехнологическую медицинскую помощь, на лечение в санаторно-курортные учреждения, находящиеся в ведении </a:t>
            </a:r>
            <a:r>
              <a:rPr lang="ru-RU" sz="2000" dirty="0" smtClean="0">
                <a:solidFill>
                  <a:schemeClr val="bg1"/>
                </a:solidFill>
              </a:rPr>
              <a:t>МЗСРРФ</a:t>
            </a:r>
            <a:r>
              <a:rPr lang="ru-RU" sz="2000" dirty="0">
                <a:solidFill>
                  <a:schemeClr val="bg1"/>
                </a:solidFill>
              </a:rPr>
              <a:t>»</a:t>
            </a:r>
          </a:p>
          <a:p>
            <a:r>
              <a:rPr lang="ru-RU" sz="2000" dirty="0">
                <a:solidFill>
                  <a:schemeClr val="bg1"/>
                </a:solidFill>
              </a:rPr>
              <a:t>5.	Информационное письмо </a:t>
            </a:r>
            <a:r>
              <a:rPr lang="ru-RU" sz="2000" dirty="0" smtClean="0">
                <a:solidFill>
                  <a:schemeClr val="bg1"/>
                </a:solidFill>
              </a:rPr>
              <a:t>МЗСРРФ </a:t>
            </a:r>
            <a:r>
              <a:rPr lang="ru-RU" sz="2000" dirty="0">
                <a:solidFill>
                  <a:schemeClr val="bg1"/>
                </a:solidFill>
              </a:rPr>
              <a:t>от 29.05.2009 г. №14-5/10/2-4265 «О направлении детей на санаторно-курортное лечение в санаторно-курортное учреждение, находящееся в ведении </a:t>
            </a:r>
            <a:r>
              <a:rPr lang="ru-RU" sz="2000" dirty="0" smtClean="0">
                <a:solidFill>
                  <a:schemeClr val="bg1"/>
                </a:solidFill>
              </a:rPr>
              <a:t>МЗСРРФ» </a:t>
            </a:r>
            <a:r>
              <a:rPr lang="ru-RU" sz="2000" dirty="0">
                <a:solidFill>
                  <a:schemeClr val="bg1"/>
                </a:solidFill>
              </a:rPr>
              <a:t>к Приказу №138н от 27.03.2009 г.</a:t>
            </a:r>
          </a:p>
        </p:txBody>
      </p:sp>
    </p:spTree>
    <p:extLst>
      <p:ext uri="{BB962C8B-B14F-4D97-AF65-F5344CB8AC3E}">
        <p14:creationId xmlns:p14="http://schemas.microsoft.com/office/powerpoint/2010/main" val="294145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/>
          </p:cNvSpPr>
          <p:nvPr>
            <p:ph type="title" idx="4294967295"/>
          </p:nvPr>
        </p:nvSpPr>
        <p:spPr>
          <a:xfrm>
            <a:off x="1079740" y="76199"/>
            <a:ext cx="6622810" cy="1089025"/>
          </a:xfrm>
        </p:spPr>
        <p:txBody>
          <a:bodyPr/>
          <a:lstStyle/>
          <a:p>
            <a:pPr>
              <a:defRPr/>
            </a:pPr>
            <a:r>
              <a:rPr lang="ru-RU" sz="3600" b="1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Нормативно-правовая база</a:t>
            </a:r>
            <a:endParaRPr lang="ru-RU" sz="3600" dirty="0" smtClean="0">
              <a:solidFill>
                <a:srgbClr val="FFCC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673" y="1292740"/>
            <a:ext cx="9077325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6.	Информационное письмо </a:t>
            </a:r>
            <a:r>
              <a:rPr lang="ru-RU" dirty="0" smtClean="0">
                <a:solidFill>
                  <a:schemeClr val="bg1"/>
                </a:solidFill>
              </a:rPr>
              <a:t>МЗСРРФ </a:t>
            </a:r>
            <a:r>
              <a:rPr lang="ru-RU" dirty="0">
                <a:solidFill>
                  <a:schemeClr val="bg1"/>
                </a:solidFill>
              </a:rPr>
              <a:t>от 19.10.2009 г. №14-5/10/2-7814 «О направлении взрослых и детей на санаторно-курортное лечение в санаторно-курортное учреждение, находящееся в ведении </a:t>
            </a:r>
            <a:r>
              <a:rPr lang="ru-RU" dirty="0" smtClean="0">
                <a:solidFill>
                  <a:schemeClr val="bg1"/>
                </a:solidFill>
              </a:rPr>
              <a:t>МЗСРРФ» </a:t>
            </a:r>
            <a:r>
              <a:rPr lang="ru-RU" dirty="0">
                <a:solidFill>
                  <a:schemeClr val="bg1"/>
                </a:solidFill>
              </a:rPr>
              <a:t>к Приказу №138н от 27.03.2009 г.</a:t>
            </a:r>
          </a:p>
          <a:p>
            <a:r>
              <a:rPr lang="ru-RU" dirty="0">
                <a:solidFill>
                  <a:schemeClr val="bg1"/>
                </a:solidFill>
              </a:rPr>
              <a:t>7.	Приказ МЗСРРФ  от 12 мая 2010 г. N 347н "О порядке организации работы  по распределению путевок и направлению больных из учреждений, оказывающих специализированную, в том числе высокотехнологичную, медицинскую помощь, на лечение в санаторно-курортные учреждения, находящиеся в ведении МЗСРРФ </a:t>
            </a:r>
          </a:p>
          <a:p>
            <a:r>
              <a:rPr lang="ru-RU" dirty="0">
                <a:solidFill>
                  <a:schemeClr val="bg1"/>
                </a:solidFill>
              </a:rPr>
              <a:t>8.	Информационное письмо МЗСРРФ </a:t>
            </a:r>
            <a:r>
              <a:rPr lang="ru-RU" dirty="0" smtClean="0">
                <a:solidFill>
                  <a:schemeClr val="bg1"/>
                </a:solidFill>
              </a:rPr>
              <a:t>от </a:t>
            </a:r>
            <a:r>
              <a:rPr lang="ru-RU" dirty="0">
                <a:solidFill>
                  <a:schemeClr val="bg1"/>
                </a:solidFill>
              </a:rPr>
              <a:t>20.05.2012 г. №14-6/10/2-5307 с разъяснениями к изменениям, внесенным </a:t>
            </a:r>
            <a:r>
              <a:rPr lang="ru-RU" dirty="0" smtClean="0">
                <a:solidFill>
                  <a:schemeClr val="bg1"/>
                </a:solidFill>
              </a:rPr>
              <a:t>ФЗ от </a:t>
            </a:r>
            <a:r>
              <a:rPr lang="ru-RU" dirty="0">
                <a:solidFill>
                  <a:schemeClr val="bg1"/>
                </a:solidFill>
              </a:rPr>
              <a:t>8 декабря 2010 г. №345-ФЗ в </a:t>
            </a:r>
            <a:r>
              <a:rPr lang="ru-RU" dirty="0" smtClean="0">
                <a:solidFill>
                  <a:schemeClr val="bg1"/>
                </a:solidFill>
              </a:rPr>
              <a:t>ФЗ от </a:t>
            </a:r>
            <a:r>
              <a:rPr lang="ru-RU" dirty="0">
                <a:solidFill>
                  <a:schemeClr val="bg1"/>
                </a:solidFill>
              </a:rPr>
              <a:t>17 июля 1999 г. №178-ФЗ «О государственной социальной помощи» в части направления по основному заболеванию, приведшему к инвалидности, граждан-получателей набора социальных услуг на санаторно-курортное лечение. </a:t>
            </a:r>
          </a:p>
          <a:p>
            <a:r>
              <a:rPr lang="ru-RU" dirty="0">
                <a:solidFill>
                  <a:schemeClr val="bg1"/>
                </a:solidFill>
              </a:rPr>
              <a:t>9.	Постановление Правительства Ленинградской области  от 14 ноября 2013 года N 405  «Об утверждении государственной программы Ленинградской области "Развитие здравоохранения в Ленинградской области" (с изменениями на 2 апреля 2014 года).</a:t>
            </a:r>
          </a:p>
        </p:txBody>
      </p:sp>
    </p:spTree>
    <p:extLst>
      <p:ext uri="{BB962C8B-B14F-4D97-AF65-F5344CB8AC3E}">
        <p14:creationId xmlns:p14="http://schemas.microsoft.com/office/powerpoint/2010/main" val="154018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/>
          </p:cNvSpPr>
          <p:nvPr>
            <p:ph type="title" idx="4294967295"/>
          </p:nvPr>
        </p:nvSpPr>
        <p:spPr>
          <a:xfrm>
            <a:off x="1079740" y="76199"/>
            <a:ext cx="6622810" cy="1089025"/>
          </a:xfrm>
        </p:spPr>
        <p:txBody>
          <a:bodyPr/>
          <a:lstStyle/>
          <a:p>
            <a:pPr>
              <a:defRPr/>
            </a:pPr>
            <a:r>
              <a:rPr lang="ru-RU" sz="3600" b="1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Нормативно-правовая база</a:t>
            </a:r>
            <a:endParaRPr lang="ru-RU" sz="3600" dirty="0" smtClean="0">
              <a:solidFill>
                <a:srgbClr val="FFCC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674" y="1283215"/>
            <a:ext cx="907732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 startAt="10"/>
            </a:pPr>
            <a:r>
              <a:rPr lang="ru-RU" dirty="0" smtClean="0">
                <a:solidFill>
                  <a:schemeClr val="bg1"/>
                </a:solidFill>
              </a:rPr>
              <a:t>Постановления </a:t>
            </a:r>
            <a:r>
              <a:rPr lang="ru-RU" dirty="0">
                <a:solidFill>
                  <a:schemeClr val="bg1"/>
                </a:solidFill>
              </a:rPr>
              <a:t>Правительства Ленинградской области </a:t>
            </a:r>
            <a:r>
              <a:rPr lang="ru-RU" dirty="0" smtClean="0">
                <a:solidFill>
                  <a:schemeClr val="bg1"/>
                </a:solidFill>
              </a:rPr>
              <a:t>о </a:t>
            </a:r>
            <a:r>
              <a:rPr lang="ru-RU" dirty="0">
                <a:solidFill>
                  <a:schemeClr val="bg1"/>
                </a:solidFill>
              </a:rPr>
              <a:t>Территориальной программе государственных гарантий бесплатного оказания гражданам медицинской помощи в Ленинградской </a:t>
            </a:r>
            <a:r>
              <a:rPr lang="ru-RU" dirty="0" smtClean="0">
                <a:solidFill>
                  <a:schemeClr val="bg1"/>
                </a:solidFill>
              </a:rPr>
              <a:t>области</a:t>
            </a:r>
          </a:p>
          <a:p>
            <a:endParaRPr lang="ru-RU" dirty="0">
              <a:solidFill>
                <a:schemeClr val="bg1"/>
              </a:solidFill>
            </a:endParaRPr>
          </a:p>
          <a:p>
            <a:pPr marL="342900" indent="-342900">
              <a:buAutoNum type="arabicPeriod" startAt="11"/>
            </a:pPr>
            <a:r>
              <a:rPr lang="ru-RU" dirty="0" smtClean="0">
                <a:solidFill>
                  <a:schemeClr val="bg1"/>
                </a:solidFill>
              </a:rPr>
              <a:t>Приказ Комитета </a:t>
            </a:r>
            <a:r>
              <a:rPr lang="ru-RU" dirty="0">
                <a:solidFill>
                  <a:schemeClr val="bg1"/>
                </a:solidFill>
              </a:rPr>
              <a:t>по здравоохранению Ленинградской области </a:t>
            </a:r>
            <a:r>
              <a:rPr lang="ru-RU" dirty="0" smtClean="0">
                <a:solidFill>
                  <a:schemeClr val="bg1"/>
                </a:solidFill>
              </a:rPr>
              <a:t>от 16 февраля 2015 года №3 «Об </a:t>
            </a:r>
            <a:r>
              <a:rPr lang="ru-RU" dirty="0">
                <a:solidFill>
                  <a:schemeClr val="bg1"/>
                </a:solidFill>
              </a:rPr>
              <a:t>организации </a:t>
            </a:r>
            <a:r>
              <a:rPr lang="ru-RU" dirty="0" smtClean="0">
                <a:solidFill>
                  <a:schemeClr val="bg1"/>
                </a:solidFill>
              </a:rPr>
              <a:t>обеспечения санаторно-курортного </a:t>
            </a:r>
            <a:r>
              <a:rPr lang="ru-RU" dirty="0">
                <a:solidFill>
                  <a:schemeClr val="bg1"/>
                </a:solidFill>
              </a:rPr>
              <a:t>лечения </a:t>
            </a:r>
            <a:r>
              <a:rPr lang="ru-RU" dirty="0" smtClean="0">
                <a:solidFill>
                  <a:schemeClr val="bg1"/>
                </a:solidFill>
              </a:rPr>
              <a:t>трудоспособного населения Ленинградской области».</a:t>
            </a:r>
          </a:p>
          <a:p>
            <a:endParaRPr lang="ru-RU" dirty="0">
              <a:solidFill>
                <a:schemeClr val="bg1"/>
              </a:solidFill>
            </a:endParaRPr>
          </a:p>
          <a:p>
            <a:pPr marL="342900" indent="-342900">
              <a:buAutoNum type="arabicPeriod" startAt="12"/>
            </a:pPr>
            <a:r>
              <a:rPr lang="ru-RU" dirty="0" smtClean="0">
                <a:solidFill>
                  <a:schemeClr val="bg1"/>
                </a:solidFill>
              </a:rPr>
              <a:t>Распоряжения Комитета </a:t>
            </a:r>
            <a:r>
              <a:rPr lang="ru-RU" dirty="0">
                <a:solidFill>
                  <a:schemeClr val="bg1"/>
                </a:solidFill>
              </a:rPr>
              <a:t>по здравоохранению Ленинградской области </a:t>
            </a:r>
            <a:r>
              <a:rPr lang="ru-RU" dirty="0" smtClean="0">
                <a:solidFill>
                  <a:schemeClr val="bg1"/>
                </a:solidFill>
              </a:rPr>
              <a:t>об </a:t>
            </a:r>
            <a:r>
              <a:rPr lang="ru-RU" dirty="0">
                <a:solidFill>
                  <a:schemeClr val="bg1"/>
                </a:solidFill>
              </a:rPr>
              <a:t>организации санаторно-курортного лечения </a:t>
            </a:r>
            <a:r>
              <a:rPr lang="ru-RU" dirty="0" smtClean="0">
                <a:solidFill>
                  <a:schemeClr val="bg1"/>
                </a:solidFill>
              </a:rPr>
              <a:t> трудоспособного населения Ленинградской области.</a:t>
            </a:r>
          </a:p>
          <a:p>
            <a:endParaRPr lang="ru-RU" dirty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</a:rPr>
              <a:t>13.	 </a:t>
            </a:r>
            <a:r>
              <a:rPr lang="ru-RU" dirty="0" smtClean="0">
                <a:solidFill>
                  <a:schemeClr val="bg1"/>
                </a:solidFill>
              </a:rPr>
              <a:t>Постановления </a:t>
            </a:r>
            <a:r>
              <a:rPr lang="ru-RU" dirty="0">
                <a:solidFill>
                  <a:schemeClr val="bg1"/>
                </a:solidFill>
              </a:rPr>
              <a:t>Правительства Ленинградской области </a:t>
            </a:r>
            <a:r>
              <a:rPr lang="ru-RU" dirty="0" smtClean="0">
                <a:solidFill>
                  <a:schemeClr val="bg1"/>
                </a:solidFill>
              </a:rPr>
              <a:t>о </a:t>
            </a:r>
            <a:r>
              <a:rPr lang="ru-RU" dirty="0">
                <a:solidFill>
                  <a:schemeClr val="bg1"/>
                </a:solidFill>
              </a:rPr>
              <a:t>порядке и условиях предоставления частичной компенсации стоимости путевок работающим гражданам в загородные детские оздоровительные лагеря, санаторные оздоровительные  лагеря круглогодичного действия и детские санатории для детей, зарегистрированных  или проживающих на территории Ленинградской </a:t>
            </a:r>
            <a:r>
              <a:rPr lang="ru-RU" dirty="0" smtClean="0">
                <a:solidFill>
                  <a:schemeClr val="bg1"/>
                </a:solidFill>
              </a:rPr>
              <a:t>области.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90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375" y="431661"/>
            <a:ext cx="6734176" cy="1143000"/>
          </a:xfrm>
        </p:spPr>
        <p:txBody>
          <a:bodyPr/>
          <a:lstStyle/>
          <a:p>
            <a:r>
              <a:rPr lang="ru-RU" sz="3200" b="1" dirty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</a:t>
            </a:r>
            <a:r>
              <a:rPr lang="ru-RU" sz="2800" b="1" dirty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Порядок направления на санаторно-курортное </a:t>
            </a:r>
            <a:r>
              <a:rPr lang="ru-RU" sz="2800" b="1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лечение</a:t>
            </a:r>
            <a:br>
              <a:rPr lang="ru-RU" sz="2800" b="1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ru-RU" sz="2800" b="1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в федеральные санатории</a:t>
            </a:r>
            <a:r>
              <a:rPr lang="ru-RU" sz="3200" b="1" dirty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/>
            </a:r>
            <a:br>
              <a:rPr lang="ru-RU" sz="3200" b="1" dirty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ru-RU" sz="3200" b="1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1924" y="1589484"/>
            <a:ext cx="890587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« </a:t>
            </a:r>
            <a:r>
              <a:rPr lang="ru-RU" sz="2000" dirty="0">
                <a:solidFill>
                  <a:schemeClr val="bg1"/>
                </a:solidFill>
              </a:rPr>
              <a:t>Обеспечение санаторно-курортным лечением в санаторно-курортных учреждениях, находящихся в ведении Министерства здравоохранения и социального развития Российской </a:t>
            </a:r>
            <a:r>
              <a:rPr lang="ru-RU" sz="2000" dirty="0" smtClean="0">
                <a:solidFill>
                  <a:schemeClr val="bg1"/>
                </a:solidFill>
              </a:rPr>
              <a:t>Федерации, </a:t>
            </a:r>
            <a:r>
              <a:rPr lang="ru-RU" sz="2000" dirty="0">
                <a:solidFill>
                  <a:schemeClr val="bg1"/>
                </a:solidFill>
              </a:rPr>
              <a:t>осуществляется путем предоставления санаторно-курортных путевок больным при наличии медицинских показаний и отсутствии противопоказаний</a:t>
            </a:r>
            <a:r>
              <a:rPr lang="ru-RU" sz="2000" dirty="0" smtClean="0">
                <a:solidFill>
                  <a:schemeClr val="bg1"/>
                </a:solidFill>
              </a:rPr>
              <a:t>:</a:t>
            </a:r>
          </a:p>
          <a:p>
            <a:endParaRPr lang="ru-RU" sz="2000" dirty="0">
              <a:solidFill>
                <a:schemeClr val="bg1"/>
              </a:solidFill>
            </a:endParaRPr>
          </a:p>
          <a:p>
            <a:r>
              <a:rPr lang="ru-RU" sz="2000" dirty="0">
                <a:solidFill>
                  <a:schemeClr val="bg1"/>
                </a:solidFill>
              </a:rPr>
              <a:t>а) учреждениями здравоохранения, находящимися в ведении </a:t>
            </a:r>
            <a:r>
              <a:rPr lang="ru-RU" sz="2000" dirty="0" smtClean="0">
                <a:solidFill>
                  <a:schemeClr val="bg1"/>
                </a:solidFill>
              </a:rPr>
              <a:t>МЗСР РФ </a:t>
            </a:r>
            <a:r>
              <a:rPr lang="ru-RU" sz="2000" dirty="0">
                <a:solidFill>
                  <a:schemeClr val="bg1"/>
                </a:solidFill>
              </a:rPr>
              <a:t>и </a:t>
            </a:r>
            <a:r>
              <a:rPr lang="ru-RU" sz="2000" dirty="0" smtClean="0">
                <a:solidFill>
                  <a:schemeClr val="bg1"/>
                </a:solidFill>
              </a:rPr>
              <a:t>РАМН, </a:t>
            </a:r>
            <a:r>
              <a:rPr lang="ru-RU" sz="2000" dirty="0">
                <a:solidFill>
                  <a:schemeClr val="bg1"/>
                </a:solidFill>
              </a:rPr>
              <a:t>после оказания первичной медико-санитарной помощи, а также в течение 6 месяцев после оказания специализированной, в том числе высокотехнологичной, медицинской помощи</a:t>
            </a:r>
            <a:r>
              <a:rPr lang="ru-RU" sz="2000" dirty="0" smtClean="0">
                <a:solidFill>
                  <a:schemeClr val="bg1"/>
                </a:solidFill>
              </a:rPr>
              <a:t>;</a:t>
            </a:r>
          </a:p>
          <a:p>
            <a:endParaRPr lang="ru-RU" sz="2000" dirty="0">
              <a:solidFill>
                <a:schemeClr val="bg1"/>
              </a:solidFill>
            </a:endParaRPr>
          </a:p>
          <a:p>
            <a:r>
              <a:rPr lang="ru-RU" sz="2000" dirty="0">
                <a:solidFill>
                  <a:schemeClr val="bg1"/>
                </a:solidFill>
              </a:rPr>
              <a:t>б) Департаментом организации медицинской помощи и развития здравоохранения, Департаментом развития медицинской помощи детям и службы родовспоможения </a:t>
            </a:r>
            <a:r>
              <a:rPr lang="ru-RU" sz="2000" dirty="0" smtClean="0">
                <a:solidFill>
                  <a:schemeClr val="bg1"/>
                </a:solidFill>
              </a:rPr>
              <a:t>МЗСР РФ»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08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6979</TotalTime>
  <Words>1044</Words>
  <Application>Microsoft Office PowerPoint</Application>
  <PresentationFormat>Экран (4:3)</PresentationFormat>
  <Paragraphs>235</Paragraphs>
  <Slides>17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Тема Office</vt:lpstr>
      <vt:lpstr>1_Тема Office</vt:lpstr>
      <vt:lpstr>4_Тема Office</vt:lpstr>
      <vt:lpstr>«О санаторно-курортном лечении» </vt:lpstr>
      <vt:lpstr>Понятие санаторно-курортного лечения</vt:lpstr>
      <vt:lpstr>Презентация PowerPoint</vt:lpstr>
      <vt:lpstr>Задачи санаторно-курортного лечения</vt:lpstr>
      <vt:lpstr>Нормативно-правовое регулирование</vt:lpstr>
      <vt:lpstr>Нормативно-правовая база</vt:lpstr>
      <vt:lpstr>Нормативно-правовая база</vt:lpstr>
      <vt:lpstr>Нормативно-правовая база</vt:lpstr>
      <vt:lpstr>  Порядок направления на санаторно-курортное лечение в федеральные санатории  </vt:lpstr>
      <vt:lpstr>Презентация PowerPoint</vt:lpstr>
      <vt:lpstr>Презентация PowerPoint</vt:lpstr>
      <vt:lpstr>Презентация PowerPoint</vt:lpstr>
      <vt:lpstr>Презентация PowerPoint</vt:lpstr>
      <vt:lpstr>  Задачи по совершенствованию  системы оказания санаторно-курортной помощи в РФ </vt:lpstr>
      <vt:lpstr>   План мер для  совершенствования санаторно-курортной отрасли</vt:lpstr>
      <vt:lpstr>  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A.Kastorskiy</dc:creator>
  <cp:lastModifiedBy>Нина Олеговна Верединская</cp:lastModifiedBy>
  <cp:revision>345</cp:revision>
  <cp:lastPrinted>2014-08-12T13:16:16Z</cp:lastPrinted>
  <dcterms:created xsi:type="dcterms:W3CDTF">2013-04-14T18:02:46Z</dcterms:created>
  <dcterms:modified xsi:type="dcterms:W3CDTF">2018-07-02T13:33:35Z</dcterms:modified>
</cp:coreProperties>
</file>