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3" r:id="rId4"/>
    <p:sldId id="264" r:id="rId5"/>
    <p:sldId id="261" r:id="rId6"/>
    <p:sldId id="265" r:id="rId7"/>
    <p:sldId id="266" r:id="rId8"/>
    <p:sldId id="256" r:id="rId9"/>
    <p:sldId id="259" r:id="rId10"/>
    <p:sldId id="260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tiana%20Khan\Dropbox\&#1054;&#1058;&#1063;&#1045;&#1058;%20&#1040;&#1056;&#1042;%202017\&#1056;&#1072;&#1079;&#1076;&#1077;&#1083;&#1099;%20&#1058;&#1085;&#1103;%20&#1061;\&#1055;&#1077;&#1088;&#1077;&#1073;&#1086;&#1080;\pereboi_ru_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077;&#1082;&#1089;&#1077;&#1081;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698412698412705E-2"/>
                  <c:y val="-3.64673165854273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164021164021066E-3"/>
                  <c:y val="1.70875515560555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4246969128858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800257243489865E-17"/>
                  <c:y val="-5.45213098362704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2328042328041594E-3"/>
                  <c:y val="-6.74571928508938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3492063492063579E-3"/>
                  <c:y val="2.8517997750281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2698412698412705E-2"/>
                  <c:y val="8.73015873015871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Лопинавир/ритонавир 200/50 мг</c:v>
                </c:pt>
                <c:pt idx="1">
                  <c:v>Дарунавир  600 мг</c:v>
                </c:pt>
                <c:pt idx="2">
                  <c:v>Атазанавир 150 мг</c:v>
                </c:pt>
                <c:pt idx="3">
                  <c:v>Атазанавир 200 мг</c:v>
                </c:pt>
                <c:pt idx="4">
                  <c:v>Эфавиренз 100 мг </c:v>
                </c:pt>
                <c:pt idx="5">
                  <c:v>Этравирин 200 мг  </c:v>
                </c:pt>
                <c:pt idx="6">
                  <c:v>Ралтегравир 400 мг</c:v>
                </c:pt>
                <c:pt idx="7">
                  <c:v>Энфувиртид лиофилизат 90 мг/мл</c:v>
                </c:pt>
                <c:pt idx="8">
                  <c:v>Эфавиренз  200 мг </c:v>
                </c:pt>
                <c:pt idx="9">
                  <c:v>Невирапин 200 мг</c:v>
                </c:pt>
                <c:pt idx="10">
                  <c:v>Дарунавир 800 мг</c:v>
                </c:pt>
                <c:pt idx="11">
                  <c:v>Атазанавир 300 мг  </c:v>
                </c:pt>
                <c:pt idx="12">
                  <c:v>Эфавиренз 600 мг  </c:v>
                </c:pt>
                <c:pt idx="13">
                  <c:v>Фосампренавир 700 мг 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65133</c:v>
                </c:pt>
                <c:pt idx="1">
                  <c:v>3216</c:v>
                </c:pt>
                <c:pt idx="2">
                  <c:v>4837</c:v>
                </c:pt>
                <c:pt idx="3">
                  <c:v>14213</c:v>
                </c:pt>
                <c:pt idx="4">
                  <c:v>609</c:v>
                </c:pt>
                <c:pt idx="5">
                  <c:v>7492</c:v>
                </c:pt>
                <c:pt idx="6">
                  <c:v>5603</c:v>
                </c:pt>
                <c:pt idx="7">
                  <c:v>32</c:v>
                </c:pt>
                <c:pt idx="8">
                  <c:v>492</c:v>
                </c:pt>
                <c:pt idx="9">
                  <c:v>11965</c:v>
                </c:pt>
                <c:pt idx="10">
                  <c:v>2127</c:v>
                </c:pt>
                <c:pt idx="11">
                  <c:v>4464</c:v>
                </c:pt>
                <c:pt idx="12">
                  <c:v>92602</c:v>
                </c:pt>
                <c:pt idx="13">
                  <c:v>3416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14814814814817E-2"/>
                  <c:y val="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3492063492063579E-3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16402116402117E-3"/>
                  <c:y val="-1.9841269841269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116402116402117E-3"/>
                  <c:y val="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8.4656084656084766E-3"/>
                  <c:y val="-1.9841269841269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Лопинавир/ритонавир 200/50 мг</c:v>
                </c:pt>
                <c:pt idx="1">
                  <c:v>Дарунавир  600 мг</c:v>
                </c:pt>
                <c:pt idx="2">
                  <c:v>Атазанавир 150 мг</c:v>
                </c:pt>
                <c:pt idx="3">
                  <c:v>Атазанавир 200 мг</c:v>
                </c:pt>
                <c:pt idx="4">
                  <c:v>Эфавиренз 100 мг </c:v>
                </c:pt>
                <c:pt idx="5">
                  <c:v>Этравирин 200 мг  </c:v>
                </c:pt>
                <c:pt idx="6">
                  <c:v>Ралтегравир 400 мг</c:v>
                </c:pt>
                <c:pt idx="7">
                  <c:v>Энфувиртид лиофилизат 90 мг/мл</c:v>
                </c:pt>
                <c:pt idx="8">
                  <c:v>Эфавиренз  200 мг </c:v>
                </c:pt>
                <c:pt idx="9">
                  <c:v>Невирапин 200 мг</c:v>
                </c:pt>
                <c:pt idx="10">
                  <c:v>Дарунавир 800 мг</c:v>
                </c:pt>
                <c:pt idx="11">
                  <c:v>Атазанавир 300 мг  </c:v>
                </c:pt>
                <c:pt idx="12">
                  <c:v>Эфавиренз 600 мг  </c:v>
                </c:pt>
                <c:pt idx="13">
                  <c:v>Фосампренавир 700 мг 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60352</c:v>
                </c:pt>
                <c:pt idx="1">
                  <c:v>3724</c:v>
                </c:pt>
                <c:pt idx="2">
                  <c:v>6041</c:v>
                </c:pt>
                <c:pt idx="3">
                  <c:v>15099</c:v>
                </c:pt>
                <c:pt idx="4">
                  <c:v>179</c:v>
                </c:pt>
                <c:pt idx="5">
                  <c:v>8058</c:v>
                </c:pt>
                <c:pt idx="6">
                  <c:v>5571</c:v>
                </c:pt>
                <c:pt idx="7">
                  <c:v>36</c:v>
                </c:pt>
                <c:pt idx="8">
                  <c:v>1064</c:v>
                </c:pt>
                <c:pt idx="9">
                  <c:v>11896</c:v>
                </c:pt>
                <c:pt idx="10">
                  <c:v>2716</c:v>
                </c:pt>
                <c:pt idx="11">
                  <c:v>8459</c:v>
                </c:pt>
                <c:pt idx="12">
                  <c:v>92673</c:v>
                </c:pt>
                <c:pt idx="13">
                  <c:v>3641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948480"/>
        <c:axId val="48062848"/>
      </c:barChart>
      <c:catAx>
        <c:axId val="86948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48062848"/>
        <c:crosses val="autoZero"/>
        <c:auto val="1"/>
        <c:lblAlgn val="ctr"/>
        <c:lblOffset val="100"/>
        <c:noMultiLvlLbl val="0"/>
      </c:catAx>
      <c:valAx>
        <c:axId val="48062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69484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Lbls>
            <c:dLbl>
              <c:idx val="0"/>
              <c:layout>
                <c:manualLayout>
                  <c:x val="-0.15329803392631489"/>
                  <c:y val="0.13244341590949824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bg1"/>
                        </a:solidFill>
                      </a:rPr>
                      <a:t> 3,47 млрд.руб.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bg1"/>
                        </a:solidFill>
                      </a:rPr>
                      <a:t> 2,17 млрд.руб.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bg1"/>
                        </a:solidFill>
                      </a:rPr>
                      <a:t> 2,07 млрд.руб.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bg1"/>
                        </a:solidFill>
                      </a:rPr>
                      <a:t> 2,06 млрд.руб.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chemeClr val="bg1"/>
                        </a:solidFill>
                      </a:rPr>
                      <a:t> 1,70 млрд.руб.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Лопинавир/ритонавир 200+50, раствор</c:v>
                </c:pt>
                <c:pt idx="1">
                  <c:v>Дарунавир 400,600,800 мг</c:v>
                </c:pt>
                <c:pt idx="2">
                  <c:v>Ралтегравир 400 мг</c:v>
                </c:pt>
                <c:pt idx="3">
                  <c:v>Атазанавир 150, 200,300 мг</c:v>
                </c:pt>
                <c:pt idx="4">
                  <c:v>Этравирин 200 мг</c:v>
                </c:pt>
              </c:strCache>
            </c:strRef>
          </c:cat>
          <c:val>
            <c:numRef>
              <c:f>Лист1!$B$2:$B$6</c:f>
              <c:numCache>
                <c:formatCode>_-* #,##0.00"р."_-;\-* #,##0.00"р."_-;_-* "-"??"р."_-;_-@_-</c:formatCode>
                <c:ptCount val="5"/>
                <c:pt idx="0">
                  <c:v>3.4670000000000001</c:v>
                </c:pt>
                <c:pt idx="1">
                  <c:v>2.1659999999999999</c:v>
                </c:pt>
                <c:pt idx="2">
                  <c:v>2.0739999999999998</c:v>
                </c:pt>
                <c:pt idx="3">
                  <c:v>2.0619000000000001</c:v>
                </c:pt>
                <c:pt idx="4">
                  <c:v>1.6970000000000001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85220336606564E-2"/>
          <c:y val="0.11171695819901696"/>
          <c:w val="0.87722599783541533"/>
          <c:h val="0.82578308583910198"/>
        </c:manualLayout>
      </c:layout>
      <c:pie3DChart>
        <c:varyColors val="1"/>
        <c:ser>
          <c:idx val="1"/>
          <c:order val="1"/>
          <c:dPt>
            <c:idx val="0"/>
            <c:bubble3D val="0"/>
            <c:explosion val="12"/>
          </c:dPt>
          <c:dPt>
            <c:idx val="1"/>
            <c:bubble3D val="0"/>
            <c:explosion val="7"/>
          </c:dPt>
          <c:dPt>
            <c:idx val="2"/>
            <c:bubble3D val="0"/>
            <c:explosion val="8"/>
          </c:dPt>
          <c:dPt>
            <c:idx val="4"/>
            <c:bubble3D val="0"/>
            <c:explosion val="15"/>
          </c:dPt>
          <c:dLbls>
            <c:dLbl>
              <c:idx val="0"/>
              <c:layout>
                <c:manualLayout>
                  <c:x val="-2.6196275550445871E-2"/>
                  <c:y val="0.11914799468692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6855696518410852E-3"/>
                  <c:y val="0.134716273007518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1437821121256397E-2"/>
                  <c:y val="4.938237041599409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1706901238363879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9361531845870709"/>
                  <c:y val="5.67566747855950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Лист2!$A$21:$A$25</c:f>
              <c:strCache>
                <c:ptCount val="5"/>
                <c:pt idx="0">
                  <c:v>не выдали препарат для лечения ВИЧ, туберкулеза или гепатита С</c:v>
                </c:pt>
                <c:pt idx="1">
                  <c:v>внезапно изменили схему лечения</c:v>
                </c:pt>
                <c:pt idx="2">
                  <c:v>не берут анализы на CD4 и вирусную нагрузку</c:v>
                </c:pt>
                <c:pt idx="3">
                  <c:v>выдали препараты на более короткий срок, чем обычно</c:v>
                </c:pt>
                <c:pt idx="4">
                  <c:v>не назначают лечение</c:v>
                </c:pt>
              </c:strCache>
            </c:strRef>
          </c:cat>
          <c:val>
            <c:numRef>
              <c:f>Лист2!$C$21:$C$25</c:f>
              <c:numCache>
                <c:formatCode>0%</c:formatCode>
                <c:ptCount val="5"/>
                <c:pt idx="0">
                  <c:v>0.61764705882353566</c:v>
                </c:pt>
                <c:pt idx="1">
                  <c:v>0.29411764705882432</c:v>
                </c:pt>
                <c:pt idx="2">
                  <c:v>3.5947712418300963E-2</c:v>
                </c:pt>
                <c:pt idx="3">
                  <c:v>2.6143790849673349E-2</c:v>
                </c:pt>
                <c:pt idx="4">
                  <c:v>2.6143790849673349E-2</c:v>
                </c:pt>
              </c:numCache>
            </c:numRef>
          </c:val>
        </c:ser>
        <c:ser>
          <c:idx val="0"/>
          <c:order val="0"/>
          <c:cat>
            <c:strRef>
              <c:f>Лист2!$A$21:$A$25</c:f>
              <c:strCache>
                <c:ptCount val="5"/>
                <c:pt idx="0">
                  <c:v>не выдали препарат для лечения ВИЧ, туберкулеза или гепатита С</c:v>
                </c:pt>
                <c:pt idx="1">
                  <c:v>внезапно изменили схему лечения</c:v>
                </c:pt>
                <c:pt idx="2">
                  <c:v>не берут анализы на CD4 и вирусную нагрузку</c:v>
                </c:pt>
                <c:pt idx="3">
                  <c:v>выдали препараты на более короткий срок, чем обычно</c:v>
                </c:pt>
                <c:pt idx="4">
                  <c:v>не назначают лечение</c:v>
                </c:pt>
              </c:strCache>
            </c:strRef>
          </c:cat>
          <c:val>
            <c:numRef>
              <c:f>Лист2!$B$21:$B$25</c:f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сообщений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1">
                  <c:v>Свердловская обл.</c:v>
                </c:pt>
                <c:pt idx="2">
                  <c:v>Алтайский край</c:v>
                </c:pt>
                <c:pt idx="3">
                  <c:v>Москва</c:v>
                </c:pt>
                <c:pt idx="4">
                  <c:v>Новосибирская обл</c:v>
                </c:pt>
                <c:pt idx="5">
                  <c:v>Волгоградская обл</c:v>
                </c:pt>
                <c:pt idx="6">
                  <c:v>СПб</c:v>
                </c:pt>
                <c:pt idx="7">
                  <c:v>Саратовская обл.</c:v>
                </c:pt>
                <c:pt idx="8">
                  <c:v>Башкортостан</c:v>
                </c:pt>
                <c:pt idx="9">
                  <c:v>Нижегородская обл</c:v>
                </c:pt>
                <c:pt idx="10">
                  <c:v>Кемеровская обл.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1">
                  <c:v>94</c:v>
                </c:pt>
                <c:pt idx="2">
                  <c:v>93</c:v>
                </c:pt>
                <c:pt idx="3">
                  <c:v>37</c:v>
                </c:pt>
                <c:pt idx="4">
                  <c:v>29</c:v>
                </c:pt>
                <c:pt idx="5">
                  <c:v>27</c:v>
                </c:pt>
                <c:pt idx="6">
                  <c:v>22</c:v>
                </c:pt>
                <c:pt idx="7">
                  <c:v>18</c:v>
                </c:pt>
                <c:pt idx="8">
                  <c:v>17</c:v>
                </c:pt>
                <c:pt idx="9">
                  <c:v>15</c:v>
                </c:pt>
                <c:pt idx="10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9476352"/>
        <c:axId val="49477888"/>
      </c:barChart>
      <c:catAx>
        <c:axId val="4947635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9477888"/>
        <c:crosses val="autoZero"/>
        <c:auto val="1"/>
        <c:lblAlgn val="ctr"/>
        <c:lblOffset val="100"/>
        <c:noMultiLvlLbl val="0"/>
      </c:catAx>
      <c:valAx>
        <c:axId val="49477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494763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4425371828521434"/>
          <c:y val="2.7777777777777853E-2"/>
          <c:w val="0.30038145231846075"/>
          <c:h val="8.3717191601049998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1886-8DE2-4C5B-BA5B-B4E6C5FB30E4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D78DF-6509-4150-9991-CFEA237ED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38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13C95-52D7-4863-B6E4-633226554C7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8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leksey.mikhailov@itpcru.or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319298" cy="25202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мониторинга государственных закупок АРВТ за 2016-2017 года в Российской Федерации и Ленинградской области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296744" cy="302433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Алексей Михайлов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Руководитель отдела мониторинга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«Коалиции по готовности к лечению»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sz="1800" dirty="0" smtClean="0">
                <a:solidFill>
                  <a:schemeClr val="tx2"/>
                </a:solidFill>
              </a:rPr>
              <a:t>сентябрь 2017, Ленинградская область</a:t>
            </a:r>
          </a:p>
          <a:p>
            <a:endParaRPr lang="ru-RU" dirty="0"/>
          </a:p>
        </p:txBody>
      </p:sp>
      <p:pic>
        <p:nvPicPr>
          <p:cNvPr id="4" name="Рисунок 3" descr="ITPC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5072074"/>
            <a:ext cx="28083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sx="121000" sy="121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1438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tx2"/>
                </a:solidFill>
              </a:rPr>
              <a:t>Лечение ВИЧ глазами пациентов, 2017 год: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/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tx2"/>
                </a:solidFill>
              </a:rPr>
              <a:t>С 1 января по 25 сентября 2017 года на сайт </a:t>
            </a:r>
            <a:r>
              <a:rPr lang="ru-RU" sz="2200" dirty="0" err="1" smtClean="0">
                <a:solidFill>
                  <a:schemeClr val="tx2"/>
                </a:solidFill>
              </a:rPr>
              <a:t>pereboi.ru</a:t>
            </a:r>
            <a:r>
              <a:rPr lang="ru-RU" sz="2200" dirty="0" smtClean="0">
                <a:solidFill>
                  <a:schemeClr val="tx2"/>
                </a:solidFill>
              </a:rPr>
              <a:t> поступило </a:t>
            </a:r>
            <a:r>
              <a:rPr lang="ru-RU" sz="2200" b="1" dirty="0" smtClean="0">
                <a:solidFill>
                  <a:schemeClr val="tx2"/>
                </a:solidFill>
              </a:rPr>
              <a:t>547 сообщений из 49 субъектов РФ</a:t>
            </a:r>
            <a:r>
              <a:rPr lang="ru-RU" sz="2200" dirty="0" smtClean="0">
                <a:solidFill>
                  <a:schemeClr val="tx2"/>
                </a:solidFill>
              </a:rPr>
              <a:t> о перебоях с </a:t>
            </a:r>
            <a:r>
              <a:rPr lang="ru-RU" sz="2200" dirty="0" err="1" smtClean="0">
                <a:solidFill>
                  <a:schemeClr val="tx2"/>
                </a:solidFill>
              </a:rPr>
              <a:t>АРВ-препаратами</a:t>
            </a:r>
            <a:r>
              <a:rPr lang="ru-RU" sz="2200" dirty="0" smtClean="0">
                <a:solidFill>
                  <a:schemeClr val="tx2"/>
                </a:solidFill>
              </a:rPr>
              <a:t> и средствами диагностики для определения уровня иммунного статуса и вирусной нагрузки. 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2"/>
                </a:solidFill>
              </a:rPr>
              <a:t>Кроме того, </a:t>
            </a:r>
            <a:r>
              <a:rPr lang="ru-RU" sz="2200" b="1" dirty="0" smtClean="0">
                <a:solidFill>
                  <a:schemeClr val="tx2"/>
                </a:solidFill>
              </a:rPr>
              <a:t>104 сообщения</a:t>
            </a:r>
            <a:r>
              <a:rPr lang="ru-RU" sz="2200" dirty="0" smtClean="0">
                <a:solidFill>
                  <a:schemeClr val="tx2"/>
                </a:solidFill>
              </a:rPr>
              <a:t> поступило в раздел «связь с консультантом» без указания региона.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42910" y="2857496"/>
          <a:ext cx="757242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3" descr="C:\Users\Verg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Сообщения о перебоях с </a:t>
            </a:r>
            <a:r>
              <a:rPr lang="ru-RU" sz="2800" b="1" dirty="0" err="1" smtClean="0">
                <a:solidFill>
                  <a:schemeClr val="tx2"/>
                </a:solidFill>
              </a:rPr>
              <a:t>АРВ-препаратами</a:t>
            </a:r>
            <a:r>
              <a:rPr lang="ru-RU" sz="2800" b="1" dirty="0" smtClean="0">
                <a:solidFill>
                  <a:schemeClr val="tx2"/>
                </a:solidFill>
              </a:rPr>
              <a:t> из Ленинградской области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429396"/>
            <a:ext cx="2357422" cy="59986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735"/>
            <a:ext cx="8858311" cy="407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 descr="C:\Users\Verg\Desktop\unnam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1615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4294967295"/>
          </p:nvPr>
        </p:nvSpPr>
        <p:spPr>
          <a:xfrm>
            <a:off x="0" y="3068960"/>
            <a:ext cx="9144000" cy="2448272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6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Алексей Михайлов</a:t>
            </a:r>
          </a:p>
          <a:p>
            <a:pPr algn="ctr">
              <a:buNone/>
            </a:pPr>
            <a:r>
              <a:rPr lang="ru-RU" sz="6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«Коалиция по готовности к лечению»</a:t>
            </a:r>
            <a:endParaRPr lang="ru-RU" sz="6800" dirty="0" smtClean="0">
              <a:solidFill>
                <a:srgbClr val="002060"/>
              </a:solidFill>
              <a:latin typeface="Arial" pitchFamily="34" charset="0"/>
              <a:cs typeface="Arial" pitchFamily="34" charset="0"/>
              <a:hlinkClick r:id="rId2"/>
            </a:endParaRPr>
          </a:p>
          <a:p>
            <a:pPr algn="ctr">
              <a:buNone/>
            </a:pPr>
            <a:r>
              <a:rPr lang="en-US" sz="6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aleksey.mikhailov@itpcru.org</a:t>
            </a:r>
            <a:r>
              <a:rPr lang="ru-RU" sz="6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6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+7 921 427 2698</a:t>
            </a:r>
            <a:r>
              <a:rPr lang="ru-RU" sz="6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>
              <a:buNone/>
            </a:pPr>
            <a:endParaRPr lang="ru-RU" sz="6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6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itpcru.org</a:t>
            </a:r>
            <a:endParaRPr lang="ru-RU" sz="6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66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1412776"/>
            <a:ext cx="78598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ITPCr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5733256"/>
            <a:ext cx="338437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sx="121000" sy="121000" algn="ctr" rotWithShape="0">
              <a:srgbClr val="000000">
                <a:alpha val="0"/>
              </a:srgbClr>
            </a:outerShdw>
          </a:effec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476672"/>
            <a:ext cx="2699792" cy="71994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88640"/>
            <a:ext cx="1728192" cy="106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196752"/>
            <a:ext cx="8640960" cy="492941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300" dirty="0" err="1"/>
              <a:t>ITPCru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sz="2300" dirty="0"/>
              <a:t>проводит мониторинг закупок с 2010 года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300" dirty="0"/>
              <a:t>Охват - вся территория РФ (85 регионов + Минздрав РФ</a:t>
            </a:r>
            <a:r>
              <a:rPr lang="ru-RU" sz="2300" dirty="0" smtClean="0"/>
              <a:t>), страны региона ВЕЦА (отдельно страны ЕАЭС)</a:t>
            </a:r>
            <a:endParaRPr lang="ru-RU" sz="2300" dirty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300" dirty="0"/>
              <a:t>Сбор данных о закупаемых  препаратах для лечения ВИЧ инфекции и </a:t>
            </a:r>
            <a:r>
              <a:rPr lang="ru-RU" sz="1800" dirty="0"/>
              <a:t>гепатита</a:t>
            </a:r>
            <a:r>
              <a:rPr lang="ru-RU" sz="2300" dirty="0"/>
              <a:t> С (номенклатура, объемы, цены)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300" dirty="0"/>
              <a:t>Объем – 99% от всех объявленных аукционов. Было проанализировано аукционов в: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300" dirty="0"/>
              <a:t>2013 - 2199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300" dirty="0"/>
              <a:t>2014 - 3598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300" dirty="0"/>
              <a:t>2015 - 3485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300" dirty="0" smtClean="0"/>
              <a:t>2016 – 4493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300" dirty="0" smtClean="0"/>
              <a:t>2017 – 1592 (МЗ РФ + все региональные аукционы)</a:t>
            </a:r>
            <a:endParaRPr lang="ru-RU" sz="2300" dirty="0"/>
          </a:p>
        </p:txBody>
      </p:sp>
      <p:sp>
        <p:nvSpPr>
          <p:cNvPr id="2" name="Rectangle 1"/>
          <p:cNvSpPr/>
          <p:nvPr/>
        </p:nvSpPr>
        <p:spPr>
          <a:xfrm>
            <a:off x="323528" y="332656"/>
            <a:ext cx="806489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b="1" dirty="0" smtClean="0">
                <a:solidFill>
                  <a:schemeClr val="tx2"/>
                </a:solidFill>
              </a:rPr>
              <a:t>Мониторинг </a:t>
            </a:r>
            <a:r>
              <a:rPr lang="ru-RU" sz="3200" b="1" dirty="0" err="1" smtClean="0">
                <a:solidFill>
                  <a:schemeClr val="tx2"/>
                </a:solidFill>
              </a:rPr>
              <a:t>госзакупок</a:t>
            </a:r>
            <a:r>
              <a:rPr lang="ru-RU" sz="3200" b="1" dirty="0" smtClean="0">
                <a:solidFill>
                  <a:schemeClr val="tx2"/>
                </a:solidFill>
              </a:rPr>
              <a:t> АРВ-препаратов</a:t>
            </a:r>
            <a:endParaRPr lang="ru-RU" sz="3200" b="1" dirty="0">
              <a:solidFill>
                <a:schemeClr val="tx2"/>
              </a:solidFill>
            </a:endParaRPr>
          </a:p>
        </p:txBody>
      </p:sp>
      <p:pic>
        <p:nvPicPr>
          <p:cNvPr id="5" name="Picture 3" descr="C:\Users\Verg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Разница в группе третьих препаратов 2016 и 2017 годах, в количестве годовых курсов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Verg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8272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Более половины от общей суммы контрактов приходится всего на 5 препаратов в различной дозировке (11,5 млрд. рублей)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 descr="C:\Users\Verg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88640"/>
            <a:ext cx="8640960" cy="561662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Исходя из анализа структуры закупок АРВ-препаратов в России в 2016 году, можно сделать вывод, что закупленное количество препаратов рассчитано примерно</a:t>
            </a:r>
            <a:r>
              <a:rPr lang="ru-RU" b="1" dirty="0" smtClean="0"/>
              <a:t> на 227 000 пациентов</a:t>
            </a:r>
            <a:r>
              <a:rPr lang="ru-RU" dirty="0" smtClean="0"/>
              <a:t>. Важно отметить, что данная цифра не включает в себя пациентов, принимающих педиатрические формы препаратов (из-за невозможности точного расчета количества схем).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Промежуточный анализ закупок МЗ РФ показал, что в 2017 году было закуплено примерно</a:t>
            </a:r>
            <a:r>
              <a:rPr lang="en-US" dirty="0" smtClean="0"/>
              <a:t> </a:t>
            </a:r>
            <a:r>
              <a:rPr lang="ru-RU" dirty="0" smtClean="0"/>
              <a:t>       </a:t>
            </a:r>
            <a:r>
              <a:rPr lang="ru-RU" b="1" dirty="0" smtClean="0"/>
              <a:t>2</a:t>
            </a:r>
            <a:r>
              <a:rPr lang="en-US" b="1" dirty="0" smtClean="0"/>
              <a:t>25</a:t>
            </a:r>
            <a:r>
              <a:rPr lang="ru-RU" b="1" dirty="0" smtClean="0"/>
              <a:t> 000 годовых курсов</a:t>
            </a:r>
            <a:r>
              <a:rPr lang="ru-RU" dirty="0" smtClean="0"/>
              <a:t>, </a:t>
            </a:r>
          </a:p>
          <a:p>
            <a:pPr algn="ctr">
              <a:buNone/>
            </a:pPr>
            <a:r>
              <a:rPr lang="ru-RU" dirty="0" smtClean="0"/>
              <a:t>плюс региональные закупки, на сейчас закуплено около </a:t>
            </a:r>
            <a:r>
              <a:rPr lang="ru-RU" b="1" dirty="0" smtClean="0"/>
              <a:t>25 000</a:t>
            </a:r>
            <a:r>
              <a:rPr lang="ru-RU" dirty="0" smtClean="0"/>
              <a:t> годовых курсов.</a:t>
            </a:r>
            <a:endParaRPr lang="ru-RU" dirty="0"/>
          </a:p>
        </p:txBody>
      </p:sp>
      <p:pic>
        <p:nvPicPr>
          <p:cNvPr id="5" name="Picture 3" descr="C:\Users\Verg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7969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Бюджет на </a:t>
            </a:r>
            <a:r>
              <a:rPr lang="ru-RU" sz="2800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АРВ-препараты</a:t>
            </a:r>
            <a:r>
              <a:rPr lang="ru-RU" sz="28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Ленинградской области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 Закуплено АРВ-препаратов в 2016 на сумму -</a:t>
            </a:r>
          </a:p>
          <a:p>
            <a:pPr algn="ctr">
              <a:buNone/>
            </a:pPr>
            <a:r>
              <a:rPr lang="ru-RU" sz="2800" u="sng" dirty="0" smtClean="0"/>
              <a:t>312 282 195,84 рублей</a:t>
            </a:r>
          </a:p>
          <a:p>
            <a:pPr algn="ctr">
              <a:buNone/>
            </a:pPr>
            <a:r>
              <a:rPr lang="ru-RU" sz="2800" dirty="0" smtClean="0"/>
              <a:t>Минздрава РФ закупил в 2017 году на сумму - </a:t>
            </a:r>
          </a:p>
          <a:p>
            <a:pPr algn="ctr">
              <a:buNone/>
            </a:pPr>
            <a:r>
              <a:rPr lang="ru-RU" sz="2800" u="sng" dirty="0" smtClean="0"/>
              <a:t>281 375 044,83 рублей</a:t>
            </a:r>
          </a:p>
          <a:p>
            <a:pPr algn="ctr">
              <a:buNone/>
            </a:pPr>
            <a:r>
              <a:rPr lang="ru-RU" sz="2800" dirty="0" smtClean="0"/>
              <a:t>+</a:t>
            </a:r>
          </a:p>
          <a:p>
            <a:pPr algn="ctr">
              <a:buNone/>
            </a:pPr>
            <a:r>
              <a:rPr lang="ru-RU" sz="2800" u="sng" dirty="0" smtClean="0"/>
              <a:t>22 254 054,70 рублей </a:t>
            </a:r>
          </a:p>
          <a:p>
            <a:pPr algn="ctr">
              <a:buNone/>
            </a:pPr>
            <a:r>
              <a:rPr lang="ru-RU" sz="2800" dirty="0" smtClean="0"/>
              <a:t>из бюджета Ленинградской области</a:t>
            </a:r>
          </a:p>
          <a:p>
            <a:pPr algn="ctr">
              <a:buNone/>
            </a:pPr>
            <a:r>
              <a:rPr lang="ru-RU" sz="2800" dirty="0" smtClean="0"/>
              <a:t> =</a:t>
            </a:r>
          </a:p>
          <a:p>
            <a:pPr algn="ctr">
              <a:buNone/>
            </a:pPr>
            <a:r>
              <a:rPr lang="ru-RU" sz="2800" dirty="0" smtClean="0"/>
              <a:t>итого: </a:t>
            </a:r>
            <a:r>
              <a:rPr lang="ru-RU" sz="2800" u="sng" dirty="0" smtClean="0"/>
              <a:t>303 629 100,00  рублей</a:t>
            </a:r>
          </a:p>
        </p:txBody>
      </p:sp>
      <p:pic>
        <p:nvPicPr>
          <p:cNvPr id="5" name="Picture 3" descr="C:\Users\Verg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Закупка </a:t>
            </a:r>
            <a:r>
              <a:rPr lang="ru-RU" sz="3200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АРВ-препаратов</a:t>
            </a:r>
            <a:r>
              <a:rPr lang="ru-RU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для пациентов с </a:t>
            </a:r>
            <a:br>
              <a:rPr lang="ru-RU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ВИЧ-инфекций Ленинградской области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 2016 году было закуплено </a:t>
            </a:r>
            <a:r>
              <a:rPr lang="ru-RU" b="1" dirty="0" smtClean="0"/>
              <a:t>3458</a:t>
            </a:r>
            <a:r>
              <a:rPr lang="ru-RU" dirty="0" smtClean="0"/>
              <a:t> годовых курсов.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2017 году было закуплено </a:t>
            </a:r>
            <a:r>
              <a:rPr lang="ru-RU" b="1" dirty="0" smtClean="0"/>
              <a:t>4891</a:t>
            </a:r>
            <a:r>
              <a:rPr lang="ru-RU" dirty="0" smtClean="0"/>
              <a:t> годовых курсов, из них:</a:t>
            </a:r>
          </a:p>
          <a:p>
            <a:pPr algn="ctr">
              <a:buNone/>
            </a:pPr>
            <a:r>
              <a:rPr lang="ru-RU" b="1" dirty="0" smtClean="0"/>
              <a:t>246</a:t>
            </a:r>
            <a:r>
              <a:rPr lang="ru-RU" dirty="0" smtClean="0"/>
              <a:t> на средства бюджета Ленинградской области (аукционы объявлены в марте, начало поставок препаратов в мае)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6286520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 Без учета закупок для ФСИН и детских форм АРВ</a:t>
            </a:r>
            <a:endParaRPr lang="ru-RU" dirty="0"/>
          </a:p>
        </p:txBody>
      </p:sp>
      <p:pic>
        <p:nvPicPr>
          <p:cNvPr id="5" name="Picture 3" descr="C:\Users\Verg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7478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Количество закупленных годовых курсов в 2017 увеличилось на 1433 годовых курса. Основное увеличение произошло за счет увеличения закупленного </a:t>
            </a:r>
            <a:r>
              <a:rPr lang="ru-RU" sz="2000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эфавиренза</a:t>
            </a:r>
            <a:r>
              <a:rPr lang="ru-RU" sz="20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что повторяет общероссийскую тенденцию при закупках МЗ РФ.</a:t>
            </a:r>
            <a:endParaRPr lang="ru-RU" sz="20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Содержимое 6"/>
          <p:cNvPicPr>
            <a:picLocks noGrp="1"/>
          </p:cNvPicPr>
          <p:nvPr>
            <p:ph idx="1"/>
          </p:nvPr>
        </p:nvPicPr>
        <p:blipFill>
          <a:blip r:embed="rId2" cstate="print"/>
          <a:srcRect l="28684" t="28237" r="22602" b="9869"/>
          <a:stretch>
            <a:fillRect/>
          </a:stretch>
        </p:blipFill>
        <p:spPr bwMode="auto">
          <a:xfrm>
            <a:off x="285720" y="1600200"/>
            <a:ext cx="8643998" cy="468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Verg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72518" cy="57150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chemeClr val="tx2"/>
                </a:solidFill>
              </a:rPr>
              <a:t>Лечение ВИЧ глазами пациентов, 2016 год: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9001156" cy="5126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tx2"/>
                </a:solidFill>
              </a:rPr>
              <a:t>В 2016 году через сайт </a:t>
            </a:r>
            <a:r>
              <a:rPr lang="ru-RU" sz="2200" dirty="0" err="1" smtClean="0">
                <a:solidFill>
                  <a:schemeClr val="tx2"/>
                </a:solidFill>
              </a:rPr>
              <a:t>pereboi.ru</a:t>
            </a:r>
            <a:r>
              <a:rPr lang="ru-RU" sz="2200" dirty="0" smtClean="0">
                <a:solidFill>
                  <a:schemeClr val="tx2"/>
                </a:solidFill>
              </a:rPr>
              <a:t> получено 330 сообщений от пациентов из различных регионов Российской Федерации о случаях отказа в выдаче препаратов для лечения ВИЧ-инфекции, из их 94% сообщений касалось лечения ВИЧ-инфекции, 4% - гепатита С и 2% - лечения туберкулеза.</a:t>
            </a:r>
          </a:p>
          <a:p>
            <a:pPr marL="0" indent="0">
              <a:buNone/>
            </a:pPr>
            <a:endParaRPr lang="ru-RU" sz="2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2"/>
                </a:solidFill>
              </a:rPr>
              <a:t>Наибольшее количество сообщений было получено из следующих регионов: Москва, Московская область, Новосибирская область, Алтайский край. </a:t>
            </a:r>
          </a:p>
        </p:txBody>
      </p:sp>
      <p:pic>
        <p:nvPicPr>
          <p:cNvPr id="4" name="Picture 3" descr="C:\Users\Verg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6357958"/>
            <a:ext cx="1310627" cy="321309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1714480" y="4071942"/>
          <a:ext cx="5610225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528</Words>
  <Application>Microsoft Office PowerPoint</Application>
  <PresentationFormat>Экран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Анализ мониторинга государственных закупок АРВТ за 2016-2017 года в Российской Федерации и Ленинградской области</vt:lpstr>
      <vt:lpstr>Презентация PowerPoint</vt:lpstr>
      <vt:lpstr>Разница в группе третьих препаратов 2016 и 2017 годах, в количестве годовых курсов</vt:lpstr>
      <vt:lpstr>Более половины от общей суммы контрактов приходится всего на 5 препаратов в различной дозировке (11,5 млрд. рублей)</vt:lpstr>
      <vt:lpstr>Презентация PowerPoint</vt:lpstr>
      <vt:lpstr>Бюджет на АРВ-препараты Ленинградской области</vt:lpstr>
      <vt:lpstr>Закупка АРВ-препаратов для пациентов с  ВИЧ-инфекций Ленинградской области</vt:lpstr>
      <vt:lpstr>Количество закупленных годовых курсов в 2017 увеличилось на 1433 годовых курса. Основное увеличение произошло за счет увеличения закупленного эфавиренза, что повторяет общероссийскую тенденцию при закупках МЗ РФ.</vt:lpstr>
      <vt:lpstr>Лечение ВИЧ глазами пациентов, 2016 год:</vt:lpstr>
      <vt:lpstr>Лечение ВИЧ глазами пациентов, 2017 год:</vt:lpstr>
      <vt:lpstr>Сообщения о перебоях с АРВ-препаратами из Ленинградской области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мониторинга государственных закупок АРВТ за 2016-2017 года в Российской Федерации и Ленинградской области</dc:title>
  <dc:creator>Алексей</dc:creator>
  <cp:lastModifiedBy>Нина Олеговна Верединская</cp:lastModifiedBy>
  <cp:revision>62</cp:revision>
  <dcterms:created xsi:type="dcterms:W3CDTF">2017-09-26T08:24:30Z</dcterms:created>
  <dcterms:modified xsi:type="dcterms:W3CDTF">2018-07-02T13:47:48Z</dcterms:modified>
</cp:coreProperties>
</file>