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59"/>
  </p:notesMasterIdLst>
  <p:sldIdLst>
    <p:sldId id="631" r:id="rId2"/>
    <p:sldId id="555" r:id="rId3"/>
    <p:sldId id="636" r:id="rId4"/>
    <p:sldId id="693" r:id="rId5"/>
    <p:sldId id="637" r:id="rId6"/>
    <p:sldId id="692" r:id="rId7"/>
    <p:sldId id="635" r:id="rId8"/>
    <p:sldId id="638" r:id="rId9"/>
    <p:sldId id="639" r:id="rId10"/>
    <p:sldId id="640" r:id="rId11"/>
    <p:sldId id="641" r:id="rId12"/>
    <p:sldId id="642" r:id="rId13"/>
    <p:sldId id="643" r:id="rId14"/>
    <p:sldId id="694" r:id="rId15"/>
    <p:sldId id="695" r:id="rId16"/>
    <p:sldId id="696" r:id="rId17"/>
    <p:sldId id="697" r:id="rId18"/>
    <p:sldId id="698" r:id="rId19"/>
    <p:sldId id="644" r:id="rId20"/>
    <p:sldId id="646" r:id="rId21"/>
    <p:sldId id="647" r:id="rId22"/>
    <p:sldId id="648" r:id="rId23"/>
    <p:sldId id="677" r:id="rId24"/>
    <p:sldId id="680" r:id="rId25"/>
    <p:sldId id="699" r:id="rId26"/>
    <p:sldId id="700" r:id="rId27"/>
    <p:sldId id="682" r:id="rId28"/>
    <p:sldId id="649" r:id="rId29"/>
    <p:sldId id="650" r:id="rId30"/>
    <p:sldId id="651" r:id="rId31"/>
    <p:sldId id="652" r:id="rId32"/>
    <p:sldId id="684" r:id="rId33"/>
    <p:sldId id="653" r:id="rId34"/>
    <p:sldId id="655" r:id="rId35"/>
    <p:sldId id="701" r:id="rId36"/>
    <p:sldId id="657" r:id="rId37"/>
    <p:sldId id="658" r:id="rId38"/>
    <p:sldId id="659" r:id="rId39"/>
    <p:sldId id="660" r:id="rId40"/>
    <p:sldId id="661" r:id="rId41"/>
    <p:sldId id="662" r:id="rId42"/>
    <p:sldId id="702" r:id="rId43"/>
    <p:sldId id="663" r:id="rId44"/>
    <p:sldId id="664" r:id="rId45"/>
    <p:sldId id="665" r:id="rId46"/>
    <p:sldId id="687" r:id="rId47"/>
    <p:sldId id="666" r:id="rId48"/>
    <p:sldId id="691" r:id="rId49"/>
    <p:sldId id="667" r:id="rId50"/>
    <p:sldId id="668" r:id="rId51"/>
    <p:sldId id="703" r:id="rId52"/>
    <p:sldId id="689" r:id="rId53"/>
    <p:sldId id="669" r:id="rId54"/>
    <p:sldId id="672" r:id="rId55"/>
    <p:sldId id="670" r:id="rId56"/>
    <p:sldId id="671" r:id="rId57"/>
    <p:sldId id="608" r:id="rId5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300"/>
    <a:srgbClr val="00FF00"/>
    <a:srgbClr val="FF0066"/>
    <a:srgbClr val="FF0000"/>
    <a:srgbClr val="FF66CC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 autoAdjust="0"/>
    <p:restoredTop sz="87148" autoAdjust="0"/>
  </p:normalViewPr>
  <p:slideViewPr>
    <p:cSldViewPr>
      <p:cViewPr>
        <p:scale>
          <a:sx n="92" d="100"/>
          <a:sy n="92" d="100"/>
        </p:scale>
        <p:origin x="-12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735C67-69C2-48B9-B3A7-19BD1C1DF7E1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745EB4-7F14-47F9-8E90-8D4D3424187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41502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45EB4-7F14-47F9-8E90-8D4D3424187F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355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45EB4-7F14-47F9-8E90-8D4D3424187F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899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46761-8AFE-41CD-AA9F-51BAFBCF2EBF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0AEB4-0C1F-4B4F-B0D1-C6DE0AE0DD1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082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685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406328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A40A-7AA5-4E14-9D34-25A45434E7F0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AE5C-6787-4F74-9663-76BC5DAEC9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535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0B04F-E009-4DCA-A237-74194FA57536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78EAF-62C3-4F02-864C-3FF470D8A4C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339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35DCF-FAFE-4CCE-BCE4-C8897BBD5F90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C34BA-6B02-457D-86BE-786052AE8ED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846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49D9F-707A-4035-8813-51B3641EAEEE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D5EBD-B48E-4DC7-80A7-6A1DA8CA168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809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6DF2A-20F1-40E7-A114-FE1AE480F29E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D947C-18FC-40AA-8284-E2BC954BB25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32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0CD8C-F7E5-4AA4-ACCF-89E29486FBB6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93F7F-41DF-4408-B01F-88B2D9B8A6B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053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473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497BDF2-4AA4-4788-AB6C-0F37CCDE2322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CE2FB9-E600-469F-B0D4-17BB38D9FE5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294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B710E-C57F-464D-8EBC-602D809C4A8F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28568-4826-4D05-A990-66BF9D6EB95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3978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4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528" y="758952"/>
            <a:ext cx="8136904" cy="356616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«Развитие здравоохранения Ленинградской области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(утв. Постановлением Правительства Ленинградской области от 14.11.2013 г.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405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9217024" cy="1709683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здравоохранению Ленинградской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</p:txBody>
      </p:sp>
      <p:pic>
        <p:nvPicPr>
          <p:cNvPr id="7" name="Picture 2" descr="C:\Users\Михаил\Desktop\Доклад  А.А. Лобжанидзе\gerb_spb_6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85" y="188640"/>
            <a:ext cx="1225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1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Подпрограмма "Профилактика заболеваний и формирование здорового образа жизни. Развитие первичной медико-санитарной помощи</a:t>
            </a:r>
            <a:r>
              <a:rPr lang="ru-RU" sz="2400" b="1" dirty="0" smtClean="0"/>
              <a:t>".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22960" y="1772816"/>
            <a:ext cx="7565464" cy="3600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подпрограммы: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822960" y="2276872"/>
            <a:ext cx="7565464" cy="35922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увеличение </a:t>
            </a:r>
            <a:r>
              <a:rPr lang="ru-RU" dirty="0"/>
              <a:t>продолжительности активной жизни населения за счет формирования здорового образа жизни и профилактики заболеваний;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снижение </a:t>
            </a:r>
            <a:r>
              <a:rPr lang="ru-RU" dirty="0"/>
              <a:t>заболеваемости туберкулезом;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снижение </a:t>
            </a:r>
            <a:r>
              <a:rPr lang="ru-RU" dirty="0"/>
              <a:t>заболеваемости ВИЧ;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повышение </a:t>
            </a:r>
            <a:r>
              <a:rPr lang="ru-RU" dirty="0"/>
              <a:t>доли больных, у которых туберкулез выявлен на ранней стадии;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снижение </a:t>
            </a:r>
            <a:r>
              <a:rPr lang="ru-RU" dirty="0"/>
              <a:t>уровня смертности от инфекционных заболеваний;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снижение </a:t>
            </a:r>
            <a:r>
              <a:rPr lang="ru-RU" dirty="0"/>
              <a:t>заболеваемости алкоголизмом, наркоманией.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4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98215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Задачи подпрограммы</a:t>
            </a:r>
            <a:endParaRPr lang="ru-RU" sz="4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9" y="1772816"/>
            <a:ext cx="7776864" cy="439248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развитие </a:t>
            </a:r>
            <a:r>
              <a:rPr lang="ru-RU" sz="1400" dirty="0"/>
              <a:t>системы медицинской профилактики неинфекционных заболеваний и формирование здорового образа жизни у населения Ленинградской области;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реализация дифференцированного подхода к организации в рамках первичной медико-санитарной помощи профилактических осмотров и диспансеризации населения, в том числе детей, в целях обеспечения своевременного выявления заболеваний, дающих наибольших вклад в показатели инвалидизации и смертности населения;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снижение уровня распространенности инфекционных заболеваний, профилактика которых осуществляется проведением иммунизации населения в соответствии с Национальным календарем профилактических прививок;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сохранение на спорадическом уровне распространенности инфекционных заболеваний, профилактика которых осуществляется проведением иммунизации населения в соответствии с Национальным календарем профилактических прививок (полиомиелит, корь, краснуха);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раннее выявление инфицированных ВИЧ, острыми вирусными гепатитами B и C;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снижение заболеваемости наркоманией, туберкулезом;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обеспечение потребности отдельных категорий граждан в необходимых лекарственных препаратах и медицинских изделиях, а также специализированных продуктах лечебного питания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881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Финансовое обеспечение Подпрограммы - всего, в том числе по источникам финансирования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58810"/>
              </p:ext>
            </p:extLst>
          </p:nvPr>
        </p:nvGraphicFramePr>
        <p:xfrm>
          <a:off x="827584" y="2060848"/>
          <a:ext cx="7543800" cy="331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/>
                <a:gridCol w="1800200"/>
                <a:gridCol w="1728192"/>
                <a:gridCol w="1650925"/>
                <a:gridCol w="1495128"/>
              </a:tblGrid>
              <a:tr h="736140"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Ф(Т)ФОМС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1 126 274,30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502</a:t>
                      </a:r>
                      <a:r>
                        <a:rPr lang="ru-RU" baseline="0" dirty="0" smtClean="0"/>
                        <a:t> 849,91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623 424,39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1 466 388,95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609 713,00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856 675,95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2 284 121,55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489 801,90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1 794 319,65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2 088 333,25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2 088 333,25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016 295,18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2 016</a:t>
                      </a:r>
                      <a:r>
                        <a:rPr lang="ru-RU" baseline="0" dirty="0" smtClean="0"/>
                        <a:t> 295,18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232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8 981 413,23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1 602 364,81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7 379 048,42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подпрограммы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Основное </a:t>
            </a:r>
            <a:r>
              <a:rPr lang="ru-RU" dirty="0"/>
              <a:t>мероприятие "Развитие первичной медико-санитарной помощи, а также системы раннего выявления заболеваний, патологических состояний и факторов риска их развития, включая проведение медицинских осмотров и диспансеризации населения"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Основное </a:t>
            </a:r>
            <a:r>
              <a:rPr lang="ru-RU" dirty="0"/>
              <a:t>мероприятие "Профилактика заболеваний и формирование здорового образа жизни"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Основное </a:t>
            </a:r>
            <a:r>
              <a:rPr lang="ru-RU" dirty="0"/>
              <a:t>мероприятие "Совершенствование механизмов обеспечения населения лекарственными препаратами, медицинскими изделиями, специализированными продуктами лечебного питания для детей-инвалидов в амбулаторных условиях".</a:t>
            </a:r>
          </a:p>
        </p:txBody>
      </p:sp>
    </p:spTree>
    <p:extLst>
      <p:ext uri="{BB962C8B-B14F-4D97-AF65-F5344CB8AC3E}">
        <p14:creationId xmlns:p14="http://schemas.microsoft.com/office/powerpoint/2010/main" val="26054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195511"/>
              </p:ext>
            </p:extLst>
          </p:nvPr>
        </p:nvGraphicFramePr>
        <p:xfrm>
          <a:off x="683568" y="1772816"/>
          <a:ext cx="8136904" cy="452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336"/>
                <a:gridCol w="2109568"/>
              </a:tblGrid>
              <a:tr h="736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Мероприятие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Финансирование (тыс. рублей)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Развитие системы информирования населения о мерах личной и общественной профилактики туберкулеза, наркомании, </a:t>
                      </a:r>
                      <a:r>
                        <a:rPr lang="ru-RU" sz="1800" kern="1200" dirty="0">
                          <a:effectLst/>
                        </a:rPr>
                        <a:t>ВИЧ-инфекции</a:t>
                      </a:r>
                      <a:r>
                        <a:rPr lang="ru-RU" sz="1800" dirty="0">
                          <a:effectLst/>
                        </a:rPr>
                        <a:t>, психических расстройств и болезней системы кровообращения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1 324,50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работ по заключительной дезинфекции в очагах туберкулеза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2 000,00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Приобретение оборудования и средств контроля для соблюдения "холодовой цепи" при хранении и транспортировке МИБП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2 000,00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Приобретение медицинских иммунобиологических препаратов (вакцин) для профилактики инфекционных заболеваний, включая иммунопрофилактику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14 500,00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0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27018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41778"/>
              </p:ext>
            </p:extLst>
          </p:nvPr>
        </p:nvGraphicFramePr>
        <p:xfrm>
          <a:off x="683568" y="1700808"/>
          <a:ext cx="8136904" cy="4480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1944216"/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Мероприятие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Финансирование (тыс. рублей)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7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Закупка диагностических средств для выявления и мониторинга лечения лиц, инфицированных вирусами иммунодефицита человека и гепатитов B и C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18 500,00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специализированным питанием новорожденных, родившихся от матерей с ВИЧ- инфекцией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4 000,00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Приобретение препаратов для химиопрофилактики туберкулеза у детей и лиц, инфицированных вирусом иммунодефицита человека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2 500,00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7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Закупка антибактериальных и противотуберкулезных лекарственных препаратов (второго ряда), применяемых при лечении больных туберкулезом с широкой лекарственной устойчивостью возбудителя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3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71101"/>
              </p:ext>
            </p:extLst>
          </p:nvPr>
        </p:nvGraphicFramePr>
        <p:xfrm>
          <a:off x="539552" y="1196753"/>
          <a:ext cx="8280920" cy="514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293"/>
                <a:gridCol w="1978627"/>
              </a:tblGrid>
              <a:tr h="504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Мероприятие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Финансирование (тыс. рублей)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на обеспечение деятельности государственных казенных учреждений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212 274,30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 государственным бюджетным и автономным учреждениям субсидий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391 368,84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Мероприятия, направленные на укрепление материально-технической базы учреждений здравоохранения, в т.ч.: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280 290,65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7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приобретение оборудования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проведение ремонтов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приобретение санитарного автотранспорта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125 286,50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145 004,15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10 000,00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7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Мероприятия, направленные на организацию услуг по приему, хранению, доставке и передаче лекарственных средств, медицинских изделий, специализированных продуктов лечебного питания в аптеки и медицинские организации Ленинградской области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8 000,00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2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89773"/>
              </p:ext>
            </p:extLst>
          </p:nvPr>
        </p:nvGraphicFramePr>
        <p:xfrm>
          <a:off x="539552" y="1196753"/>
          <a:ext cx="8280920" cy="5233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293"/>
                <a:gridCol w="1978627"/>
              </a:tblGrid>
              <a:tr h="504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/>
                        <a:t>Мероприятие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Финансирование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Оказание отдельным категориям граждан социальной услуги по обеспечению лекарственными препаратами для медицинского применения по рецептам на лекарственные препараты, медицинскими изделиями по рецептам на медицинские изделия, а также специализированными продуктами лечебного питания для детей-инвалидов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333 432,10 </a:t>
                      </a: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федеральный бюджет)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организационных мероприятий по обеспечению лиц лекарственными препаратами, предназначенными для лечения больных злокачественными новообразованиями лимфоидной, кроветворной и родственных им тканей, гемофилией, муковисцидозом, гипофизарным нанизмом, болезнью Гоше, рассеянным склерозом, а также после трансплантации органов и (или) тканей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6 822,70 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(федеральный бюджет)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Реализация отдельных полномочий в области лекарственного обеспечения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145 143,70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(федеральный бюджет)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1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014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188242"/>
              </p:ext>
            </p:extLst>
          </p:nvPr>
        </p:nvGraphicFramePr>
        <p:xfrm>
          <a:off x="539552" y="1700808"/>
          <a:ext cx="8280920" cy="430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293"/>
                <a:gridCol w="1978627"/>
              </a:tblGrid>
              <a:tr h="504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/>
                        <a:t>Мероприятие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Финансирование (тыс. рублей)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лекарственными препаратами жителей Ленинградской области, страдающих жизнеугрожающими и хроническими прогрессирующими редкими (орфанными) заболеваниями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212 770,50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лекарственными препаратами и медицинскими изделиями граждан в соответствии с перечнем групп населения и категорий заболеваний, которые в соответствии с законодательство Российской Федерации отпускаются по рецептам врачей бесплатно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594 277,90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Реализация мероприятий по профилактике ВИЧ-инфекции и гепатитов B и C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4403,40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(федеральный бюджет)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8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Подпрограмма "Совершенствование оказания специализированной, включая высокотехнологичную, медицинской помощи"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7565464" cy="358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подпрограммы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" y="2204864"/>
            <a:ext cx="7565464" cy="3816424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доступности и качества оказания медицинской помощи;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снижение </a:t>
            </a:r>
            <a:r>
              <a:rPr lang="ru-RU" dirty="0"/>
              <a:t>смертности от туберкулеза;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продолжительности и качества жизни лиц, инфицированных вирусом иммунодефицита человека, гепатитами B и C;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развитие </a:t>
            </a:r>
            <a:r>
              <a:rPr lang="ru-RU" dirty="0"/>
              <a:t>комплексной системы профилактики, диагностики, лечения и реабилитации при психических расстройствах;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снижение </a:t>
            </a:r>
            <a:r>
              <a:rPr lang="ru-RU" dirty="0"/>
              <a:t>смертности пострадавших в результате дорожно-транспортных происшествий;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организация </a:t>
            </a:r>
            <a:r>
              <a:rPr lang="ru-RU" dirty="0"/>
              <a:t>оказания медицинской помощи жителям Ленинградской области по направлениям: лечение тяжелых инфекционных заболеваний, выполнение вмешательств с помощью комплексов "гамма-нож" и "кибер-нож" (видов медицинской помощи, которые отсутствуют в медицинских организациях Ленинградской области).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43804" y="476672"/>
            <a:ext cx="8640539" cy="86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2791" y="1124744"/>
            <a:ext cx="8640539" cy="86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7853496" cy="40233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медицинской помощи 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науки.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повышения качества и доступности медицинской помощи гражданам в Ленинградской области с учетом демографической ситуации является приоритетным направлением государственной политики в сфере здравоохранения</a:t>
            </a:r>
            <a:r>
              <a:rPr lang="ru-RU" sz="2400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2960" y="620689"/>
            <a:ext cx="75438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Задачи </a:t>
            </a:r>
            <a:r>
              <a:rPr lang="ru-RU" sz="3600" dirty="0" smtClean="0"/>
              <a:t>подпрограммы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22959" y="1844824"/>
            <a:ext cx="7925505" cy="402427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Соответствие деятельности учреждений здравоохранения порядкам и стандартам оказания медицинской помощи;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увеличение </a:t>
            </a:r>
            <a:r>
              <a:rPr lang="ru-RU" dirty="0"/>
              <a:t>доли абациллированных больных туберкулезом от числа больных туберкулезом с бактериовыделением;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совершенствование </a:t>
            </a:r>
            <a:r>
              <a:rPr lang="ru-RU" dirty="0"/>
              <a:t>оказания специализированной медицинской помощи лицам, инфицированным вирусом иммунодефицита человека, гепатитами B и C;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снижение </a:t>
            </a:r>
            <a:r>
              <a:rPr lang="ru-RU" dirty="0"/>
              <a:t>больничной летальности пострадавших в результате дорожно-транспортных происшествий;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проведение </a:t>
            </a:r>
            <a:r>
              <a:rPr lang="ru-RU" dirty="0"/>
              <a:t>капитальных ремонтов в соответствии с санитарными правилами и нормами, приобретение медицинского оборудования в соответствии с порядками оказания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42772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Финансовое обеспечение Подпрограммы - всего, в том числе по источникам финансирования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953364"/>
              </p:ext>
            </p:extLst>
          </p:nvPr>
        </p:nvGraphicFramePr>
        <p:xfrm>
          <a:off x="827584" y="2060848"/>
          <a:ext cx="7543800" cy="331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/>
                <a:gridCol w="1800200"/>
                <a:gridCol w="1728192"/>
                <a:gridCol w="1650925"/>
                <a:gridCol w="1495128"/>
              </a:tblGrid>
              <a:tr h="736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Ф(Т)ФОМС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baseline="0" dirty="0" smtClean="0"/>
                        <a:t> 083 479,12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832 474,10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4 251 005,02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073 645,86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508 038,80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565 607,06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baseline="0" dirty="0" smtClean="0"/>
                        <a:t> 075 118,55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375 105,80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4 700 012,75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907 067,93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907 067,93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708 194,26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708 194,26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232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r>
                        <a:rPr lang="ru-RU" baseline="0" dirty="0" smtClean="0"/>
                        <a:t> 847 505,72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1 715 618,70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21 131 887,02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4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подпрограммы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Основное мероприятие "Совершенствование оказания специализированной медицинской помощи, скорой, в том числе скорой специализированной, медицинской помощи, медицинской эвакуации</a:t>
            </a:r>
            <a:r>
              <a:rPr lang="ru-RU" dirty="0" smtClean="0"/>
              <a:t>"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Основное мероприятие "Финансовое обеспечение </a:t>
            </a:r>
            <a:r>
              <a:rPr lang="ru-RU" dirty="0" smtClean="0"/>
              <a:t>приобретения </a:t>
            </a:r>
            <a:r>
              <a:rPr lang="ru-RU" dirty="0"/>
              <a:t>лекарственных </a:t>
            </a:r>
            <a:r>
              <a:rPr lang="ru-RU" dirty="0" smtClean="0"/>
              <a:t>препаратов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Основное мероприятие "Совершенствование высокотехнологичной медицинской </a:t>
            </a:r>
            <a:r>
              <a:rPr lang="ru-RU" dirty="0" smtClean="0"/>
              <a:t>помощи»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Основное мероприятие "Развитие системы донорства органов человека в целях трансплантации"</a:t>
            </a:r>
          </a:p>
        </p:txBody>
      </p:sp>
    </p:spTree>
    <p:extLst>
      <p:ext uri="{BB962C8B-B14F-4D97-AF65-F5344CB8AC3E}">
        <p14:creationId xmlns:p14="http://schemas.microsoft.com/office/powerpoint/2010/main" val="30166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Характеристика и финансирование основных мероприятий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Расходы на обеспечение деятельности государственных казенных учреждений – 2 634 337,43 тыс. рублей.</a:t>
            </a:r>
          </a:p>
          <a:p>
            <a:r>
              <a:rPr lang="ru-RU" dirty="0"/>
              <a:t>Предоставление государственным бюджетным и автономным учреждениям субсидий – 308 511,85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22" y="1844824"/>
            <a:ext cx="428984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Характеристика и финансирование основных мероприятий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Оказание специализированной медицинской помощи при ВИЧ-инфекциях, венерических, онкологических и сосудистых заболеваниях, не входящей в Территориальную программу обязательного медицинского страхования, жителям Ленинградской области в медицинских организациях других субъектов Российской Федерации – 46 185,30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31" y="3861048"/>
            <a:ext cx="3137145" cy="159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5" y="3733979"/>
            <a:ext cx="2850691" cy="178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86" y="3733979"/>
            <a:ext cx="2807002" cy="18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014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798160"/>
              </p:ext>
            </p:extLst>
          </p:nvPr>
        </p:nvGraphicFramePr>
        <p:xfrm>
          <a:off x="539552" y="1700808"/>
          <a:ext cx="8280920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293"/>
                <a:gridCol w="1978627"/>
              </a:tblGrid>
              <a:tr h="593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/>
                        <a:t>Мероприятие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Финансирование (тыс. рублей)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1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Мероприятия, направленные на укрепление материально-технической базы учреждений здравоохранения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942 972,62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1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приобретение оборудования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приобретение автомобилей СМП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проведение ремонтов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235 712,30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50 000,00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657 260,32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9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Денежные выплаты донорам крови и(или) ее компонентов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10 819,20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4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91014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931732"/>
              </p:ext>
            </p:extLst>
          </p:nvPr>
        </p:nvGraphicFramePr>
        <p:xfrm>
          <a:off x="539552" y="1124744"/>
          <a:ext cx="8280920" cy="5202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293"/>
                <a:gridCol w="1978627"/>
              </a:tblGrid>
              <a:tr h="335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/>
                        <a:t>Мероприятие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Финансирование (тыс. рублей)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5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Финансовое обеспечение закупок антивирусных препаратов для профилактики и лечения лиц, инфицированных вирусами иммунодефицита человека и гепатитов B и C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303 972,10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(федеральный бюджет)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9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Финансовое обеспечение закупок антибактериальных и противотуберкулезных лекарственных препаратов (второго ряда), применяемых при лечении больных туберкулезом с множественной лекарственной устойчивостью возбудителя, и диагностических средств для выявления, определения чувствительности микобактерии туберкулеза и мониторинга лечения больных туберкулезом с множественной лекарственной устойчивостью возбудителя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36 069,50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(федеральный бюджет)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3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Реализация отдельных мероприятий государственной программы Российской Федерации "Развитие здравоохранения" (закупка диагностических средств)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32 416,50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(федеральный бюджет)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6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Характеристика и финансирование основных мероприятий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Предоставление государственным бюджетным и автономным учреждениям субсидий – 618 402,20 тыс. рублей</a:t>
            </a:r>
          </a:p>
          <a:p>
            <a:r>
              <a:rPr lang="ru-RU" dirty="0"/>
              <a:t>Мероприятия, направленные на оказание высокотехнологичной медицинской помощи детям в медицинских организациях других субъектов Российской Федерации – 30 000,00 тыс. рублей</a:t>
            </a:r>
          </a:p>
          <a:p>
            <a:r>
              <a:rPr lang="ru-RU" dirty="0"/>
              <a:t>Мероприятия направлены на организацию донорства органов человека в целях трансплантации (пересадки), приобретение медицинского оборудования, расходных материалов в соответствии с Порядком оказания медицинской помощи по профилю "хирургия (трансплантация органов и (или) тканей человека)" – 2 647,70 тыс. рублей (федеральный </a:t>
            </a:r>
            <a:r>
              <a:rPr lang="ru-RU" dirty="0" smtClean="0"/>
              <a:t>бюджет)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6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2701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Подпрограмма </a:t>
            </a:r>
            <a:r>
              <a:rPr lang="ru-RU" sz="3200" b="1" dirty="0" smtClean="0"/>
              <a:t>"</a:t>
            </a:r>
            <a:r>
              <a:rPr lang="ru-RU" sz="3200" b="1" dirty="0"/>
              <a:t>Охрана здоровья матери и ребенка</a:t>
            </a:r>
            <a:r>
              <a:rPr lang="ru-RU" sz="3200" b="1" dirty="0" smtClean="0"/>
              <a:t>"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7565464" cy="358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подпрограммы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" y="2204864"/>
            <a:ext cx="7565464" cy="381642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доступности и качества медицинской помощи матерям и детям;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увеличение </a:t>
            </a:r>
            <a:r>
              <a:rPr lang="ru-RU" dirty="0"/>
              <a:t>охвата пренатальной (дородовой) диагностикой нарушений развития ребенка, охвата новорожденных неонатальным и аудиологическим скринингом;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снижение </a:t>
            </a:r>
            <a:r>
              <a:rPr lang="ru-RU" dirty="0"/>
              <a:t>материнской и младенческой смертности, в том числе ранней неонатальной смертности;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снижение </a:t>
            </a:r>
            <a:r>
              <a:rPr lang="ru-RU" dirty="0"/>
              <a:t>уровня вертикальной передачи ВИЧ-инфекции от матери к ребенку;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оснащение </a:t>
            </a:r>
            <a:r>
              <a:rPr lang="ru-RU" dirty="0"/>
              <a:t>учреждений родовспоможения и детства в соответствии с порядками оказания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180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2960" y="620689"/>
            <a:ext cx="75438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Задачи </a:t>
            </a:r>
            <a:r>
              <a:rPr lang="ru-RU" sz="3600" dirty="0" smtClean="0"/>
              <a:t>подпрограммы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22959" y="1844824"/>
            <a:ext cx="7925505" cy="40242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Совершенствование службы родовспоможения путем развития трехуровневой системы оказания медицинской помощи;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создание </a:t>
            </a:r>
            <a:r>
              <a:rPr lang="ru-RU" dirty="0"/>
              <a:t>системы раннего выявления и коррекции нарушений развития ребенка;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выхаживание </a:t>
            </a:r>
            <a:r>
              <a:rPr lang="ru-RU" dirty="0"/>
              <a:t>детей с экстремально низкой массой тела;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развитие </a:t>
            </a:r>
            <a:r>
              <a:rPr lang="ru-RU" dirty="0"/>
              <a:t>специализированной медицинской помощи детям;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совершенствование </a:t>
            </a:r>
            <a:r>
              <a:rPr lang="ru-RU" dirty="0"/>
              <a:t>методов борьбы с вертикальной передачей ВИЧ-инфекции от матери к </a:t>
            </a:r>
            <a:r>
              <a:rPr lang="ru-RU" dirty="0" smtClean="0"/>
              <a:t>плоду.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3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43804" y="476672"/>
            <a:ext cx="8640539" cy="86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проблемы сферы здравоохранения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7853496" cy="4023359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профилактики заболеваемости населения, повышение нагрузки на систему здравоохранения.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темпы внедрения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информационных технологий, в том числе средств телемедицины.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Недостаточный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специализированной медицины, в том числе недостаточный уровень контроля качества предоставляемых медицинских услуг и несоответствие их международным стандартам качества.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обеспеченность квалифицированным персоналом, в том числе нехватка профессиональных управляющих кадров в сфере здравоохранения.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5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Финансовое обеспечение Подпрограммы - всего, в том числе по источникам финансирования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065954"/>
              </p:ext>
            </p:extLst>
          </p:nvPr>
        </p:nvGraphicFramePr>
        <p:xfrm>
          <a:off x="827584" y="2060848"/>
          <a:ext cx="7543800" cy="34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/>
                <a:gridCol w="1800200"/>
                <a:gridCol w="1728192"/>
                <a:gridCol w="1728192"/>
                <a:gridCol w="1417861"/>
              </a:tblGrid>
              <a:tr h="736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Ф(Т)ФОМС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135 191,79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10 288,30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124 903,49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</a:t>
                      </a:r>
                      <a:r>
                        <a:rPr lang="ru-RU" baseline="0" dirty="0" smtClean="0"/>
                        <a:t> 456,04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</a:t>
                      </a:r>
                      <a:r>
                        <a:rPr lang="ru-RU" baseline="0" dirty="0" smtClean="0"/>
                        <a:t> 456,04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61 075,00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61 075,00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</a:t>
                      </a:r>
                      <a:r>
                        <a:rPr lang="ru-RU" baseline="0" dirty="0" smtClean="0"/>
                        <a:t> 075,00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</a:t>
                      </a:r>
                      <a:r>
                        <a:rPr lang="ru-RU" baseline="0" dirty="0" smtClean="0"/>
                        <a:t> 075,00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52 075,00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52 075,00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232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412 872,83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10 288,30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402</a:t>
                      </a:r>
                      <a:r>
                        <a:rPr lang="ru-RU" baseline="0" dirty="0" smtClean="0"/>
                        <a:t> 584,53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9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подпрограммы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Основное мероприятие "Создание системы раннего выявления и коррекции нарушений развития ребенка"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Основное мероприятие "Выхаживание детей с экстремально низкой массой тела"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6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Характеристика и финансирование основных мероприятий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Закупка медицинского оборудования и расходных материалов для неонатального и аудиологического скрининга – 5 375,00 тыс. рублей.</a:t>
            </a:r>
          </a:p>
          <a:p>
            <a:r>
              <a:rPr lang="ru-RU" dirty="0"/>
              <a:t>Закупка оборудования и расходных материалов для проведения пренатальной (дородовой) диагностики нарушений развития ребенка – 21 500,00 тыс. рублей.</a:t>
            </a:r>
          </a:p>
          <a:p>
            <a:r>
              <a:rPr lang="ru-RU" dirty="0"/>
              <a:t>Мероприятия, направленные на укрепление материально-технической базы учреждений здравоохранения – 34 200,00 тыс. </a:t>
            </a:r>
            <a:r>
              <a:rPr lang="ru-RU" dirty="0" smtClean="0"/>
              <a:t>рублей.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1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27018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Подпрограмма </a:t>
            </a:r>
            <a:r>
              <a:rPr lang="ru-RU" sz="3000" b="1" dirty="0" smtClean="0"/>
              <a:t>"</a:t>
            </a:r>
            <a:r>
              <a:rPr lang="ru-RU" sz="3000" b="1" dirty="0"/>
              <a:t>Развитие медицинской реабилитации и санаторно-курортного лечения, в том числе детей</a:t>
            </a:r>
            <a:r>
              <a:rPr lang="ru-RU" sz="3000" b="1" dirty="0" smtClean="0"/>
              <a:t>"</a:t>
            </a:r>
            <a:endParaRPr lang="ru-RU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7565464" cy="358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подпрограммы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" y="2204864"/>
            <a:ext cx="7565464" cy="38164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Обеспечение </a:t>
            </a:r>
            <a:r>
              <a:rPr lang="ru-RU" dirty="0"/>
              <a:t>санаторного этапа реабилитации при болезнях системы кровообращения и других заболеваниях;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качества и уровня доступности санаторно-курортного лечения для детей, больных туберкулезом.</a:t>
            </a:r>
          </a:p>
          <a:p>
            <a:r>
              <a:rPr lang="ru-RU" dirty="0"/>
              <a:t> </a:t>
            </a:r>
            <a:r>
              <a:rPr lang="ru-RU" cap="all" dirty="0" smtClean="0">
                <a:solidFill>
                  <a:schemeClr val="tx2"/>
                </a:solidFill>
              </a:rPr>
              <a:t>Задачи </a:t>
            </a:r>
            <a:r>
              <a:rPr lang="ru-RU" cap="all" dirty="0">
                <a:solidFill>
                  <a:schemeClr val="tx2"/>
                </a:solidFill>
              </a:rPr>
              <a:t>Подпрограммы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 </a:t>
            </a:r>
            <a:r>
              <a:rPr lang="ru-RU" dirty="0" smtClean="0"/>
              <a:t>Обеспечение </a:t>
            </a:r>
            <a:r>
              <a:rPr lang="ru-RU" dirty="0"/>
              <a:t>текущего содержания ГБУЗ "Детский областной противотуберкулезный санаторий "Сосновый мыс"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организация </a:t>
            </a:r>
            <a:r>
              <a:rPr lang="ru-RU" dirty="0"/>
              <a:t>долечивания в условиях санатория пациентов, перенесших острый инфаркт миокарда, мозговой инсульт, хирургические вмешательства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6208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Финансовое обеспечение Подпрограммы - всего, в том числе по источникам финансирования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458539"/>
              </p:ext>
            </p:extLst>
          </p:nvPr>
        </p:nvGraphicFramePr>
        <p:xfrm>
          <a:off x="827584" y="1772814"/>
          <a:ext cx="7543800" cy="3602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/>
                <a:gridCol w="1800200"/>
                <a:gridCol w="1728192"/>
                <a:gridCol w="1728192"/>
                <a:gridCol w="1417861"/>
              </a:tblGrid>
              <a:tr h="7684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Ф(Т)ФОМС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45231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433 764,81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433 764,81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5231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699 549,70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699 549,70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5231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587 027,20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587 027,20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5231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361 688,10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361 688,10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5231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359 422,80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359 422,80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61751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2 441 452,61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2 441 452,61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2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103648"/>
              </p:ext>
            </p:extLst>
          </p:nvPr>
        </p:nvGraphicFramePr>
        <p:xfrm>
          <a:off x="683568" y="1772816"/>
          <a:ext cx="8136904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336"/>
                <a:gridCol w="2109568"/>
              </a:tblGrid>
              <a:tr h="544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Мероприятие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Финансирование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6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на обеспечение деятельности государственных казенных учреждений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4 435,70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6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 государственным бюджетным и автономным учреждениям субсидий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48 195,80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6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Мероприятия, направленные на организацию долечивания граждан Ленинградской области в условиях санатория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53 492,30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6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 средств в целях увеличения уставного капитала ОАО «Отель «Звездный»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471 000,00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6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Мероприятия, направленные на укрепление материально-технической базы учреждений здравоохранения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9 734,70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2701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Подпрограмма </a:t>
            </a:r>
            <a:r>
              <a:rPr lang="ru-RU" sz="2800" b="1" dirty="0" smtClean="0"/>
              <a:t>"</a:t>
            </a:r>
            <a:r>
              <a:rPr lang="ru-RU" sz="3200" b="1" dirty="0"/>
              <a:t>Оказание паллиативной помощи, в том числе детям</a:t>
            </a:r>
            <a:r>
              <a:rPr lang="ru-RU" sz="2800" b="1" dirty="0" smtClean="0"/>
              <a:t>"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7565464" cy="358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подпрограммы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" y="2204864"/>
            <a:ext cx="7565464" cy="381642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качества жизни неизлечимых больных за счет решения физических, психологических и духовных проблем, возникающих при развитии неизлечимого заболевания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cap="all" dirty="0" smtClean="0">
                <a:solidFill>
                  <a:schemeClr val="tx2"/>
                </a:solidFill>
              </a:rPr>
              <a:t>Задачи </a:t>
            </a:r>
            <a:r>
              <a:rPr lang="ru-RU" cap="all" dirty="0">
                <a:solidFill>
                  <a:schemeClr val="tx2"/>
                </a:solidFill>
              </a:rPr>
              <a:t>Подпрограммы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 </a:t>
            </a:r>
            <a:r>
              <a:rPr lang="ru-RU" dirty="0" smtClean="0"/>
              <a:t>создание </a:t>
            </a:r>
            <a:r>
              <a:rPr lang="ru-RU" dirty="0"/>
              <a:t>эффективной службы паллиативной помощи неизлечимым пациентам;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качества жизни неизлечимых пациентов и их родственников;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осуществление </a:t>
            </a:r>
            <a:r>
              <a:rPr lang="ru-RU" dirty="0"/>
              <a:t>адекватного контроля хронической боли и других тягостных симптомов;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удовлетворенности пациентов и их родственников качеством паллиативной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17174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Финансовое обеспечение Подпрограммы - всего, в том числе по источникам финансирования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728196"/>
              </p:ext>
            </p:extLst>
          </p:nvPr>
        </p:nvGraphicFramePr>
        <p:xfrm>
          <a:off x="827584" y="2060848"/>
          <a:ext cx="7543800" cy="34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/>
                <a:gridCol w="1800200"/>
                <a:gridCol w="1728192"/>
                <a:gridCol w="1728192"/>
                <a:gridCol w="1417861"/>
              </a:tblGrid>
              <a:tr h="736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Ф(Т)ФОМС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251 516,80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124 903,49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271 049,30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</a:t>
                      </a:r>
                      <a:r>
                        <a:rPr lang="ru-RU" baseline="0" dirty="0" smtClean="0"/>
                        <a:t> 456,04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227 324,90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227 324,90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227 324,90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227 324,90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227 324,90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227 324,90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232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1 204 540,80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1 204 540,80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6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007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Предоставление государственным бюджетным и автономным учреждениям субсидий – 227 324,90 тыс. рублей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59095" y="2996952"/>
            <a:ext cx="7543800" cy="105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4509120"/>
            <a:ext cx="7543801" cy="5031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03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261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Подпрограмма </a:t>
            </a:r>
            <a:r>
              <a:rPr lang="ru-RU" sz="2800" b="1" dirty="0" smtClean="0"/>
              <a:t>"</a:t>
            </a:r>
            <a:r>
              <a:rPr lang="ru-RU" sz="3200" b="1" dirty="0"/>
              <a:t>Кадровое обеспечение системы здравоохранения</a:t>
            </a:r>
            <a:r>
              <a:rPr lang="ru-RU" sz="2800" b="1" dirty="0" smtClean="0"/>
              <a:t>"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7565464" cy="358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подпрограммы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" y="2204864"/>
            <a:ext cx="7565464" cy="381642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Обеспечение системы здравоохранения высококвалифицированными специалистами.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 </a:t>
            </a:r>
            <a:r>
              <a:rPr lang="ru-RU" sz="2400" cap="all" dirty="0">
                <a:solidFill>
                  <a:schemeClr val="tx2"/>
                </a:solidFill>
              </a:rPr>
              <a:t>Задачи Подпрограммы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снижение </a:t>
            </a:r>
            <a:r>
              <a:rPr lang="ru-RU" dirty="0"/>
              <a:t>дефицита медицинских кадров, в том числе за счет снижения оттока кадров из государственной и муниципальной систем здравоохранения;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престижа профессии, в том числе за счет создания позитивного образа медицинского и фармацевтического работника в общественном сознании, создания системы моральной мотивации медицинских работников;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качества жизни медицинских работников на основе приведения оплаты труда в соответствие с объемами, сложностью и эффективностью оказания медицинской помощи, развития мер социальной поддержки медицинских и фармацевтических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14689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7781488" cy="40233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Государственная программы Российской Федерации «Развитие здравоохранения», утверждена постановлением Правительства Российской Федерации от 15.04.2014 № 294 </a:t>
            </a:r>
          </a:p>
          <a:p>
            <a:pPr algn="ctr"/>
            <a:r>
              <a:rPr lang="ru-RU" sz="2800" dirty="0" smtClean="0"/>
              <a:t>9 </a:t>
            </a:r>
            <a:r>
              <a:rPr lang="ru-RU" sz="2800" dirty="0"/>
              <a:t>Подпрограмм</a:t>
            </a:r>
          </a:p>
          <a:p>
            <a:pPr algn="ctr"/>
            <a:r>
              <a:rPr lang="ru-RU" sz="2800" dirty="0"/>
              <a:t>По каждой Подпрограмме:</a:t>
            </a:r>
          </a:p>
          <a:p>
            <a:pPr algn="ctr"/>
            <a:r>
              <a:rPr lang="ru-RU" sz="2800" dirty="0"/>
              <a:t>Цели </a:t>
            </a:r>
          </a:p>
          <a:p>
            <a:pPr algn="ctr"/>
            <a:r>
              <a:rPr lang="ru-RU" sz="2800" dirty="0"/>
              <a:t>Задачи</a:t>
            </a:r>
          </a:p>
          <a:p>
            <a:pPr algn="ctr"/>
            <a:r>
              <a:rPr lang="ru-RU" sz="2800" dirty="0"/>
              <a:t>Мероприятия</a:t>
            </a:r>
          </a:p>
          <a:p>
            <a:pPr algn="ctr"/>
            <a:r>
              <a:rPr lang="ru-RU" sz="2800" dirty="0"/>
              <a:t>Целевые показатели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0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Финансовое обеспечение Подпрограммы - всего, в том числе по источникам финансирования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419892"/>
              </p:ext>
            </p:extLst>
          </p:nvPr>
        </p:nvGraphicFramePr>
        <p:xfrm>
          <a:off x="827584" y="2060848"/>
          <a:ext cx="7543800" cy="34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/>
                <a:gridCol w="1800200"/>
                <a:gridCol w="1728192"/>
                <a:gridCol w="1728192"/>
                <a:gridCol w="1417861"/>
              </a:tblGrid>
              <a:tr h="736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Ф(Т)ФОМС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354 170,60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2 313 170,60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41 000,00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739 127,94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2 698 627,94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r>
                        <a:rPr lang="ru-RU" baseline="0" dirty="0" smtClean="0"/>
                        <a:t> 500,00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316</a:t>
                      </a:r>
                      <a:r>
                        <a:rPr lang="ru-RU" baseline="0" dirty="0" smtClean="0"/>
                        <a:t> 960,00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244 960,00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72 000,00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195</a:t>
                      </a:r>
                      <a:r>
                        <a:rPr lang="ru-RU" baseline="0" dirty="0" smtClean="0"/>
                        <a:t> 037,50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195 037,50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</a:t>
                      </a:r>
                      <a:r>
                        <a:rPr lang="ru-RU" baseline="0" dirty="0" smtClean="0"/>
                        <a:t> 037,50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197 037,50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232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5 802 333,54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5 648 833,54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153 500,00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5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подпрограммы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3200" dirty="0"/>
              <a:t>Основное мероприятие "Повышение престижа медицинских </a:t>
            </a:r>
            <a:r>
              <a:rPr lang="ru-RU" sz="3200" dirty="0" smtClean="0"/>
              <a:t>специальностей</a:t>
            </a:r>
            <a:r>
              <a:rPr lang="ru-RU" sz="3200" dirty="0"/>
              <a:t>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/>
              <a:t>Основное </a:t>
            </a:r>
            <a:r>
              <a:rPr lang="ru-RU" sz="3200" dirty="0"/>
              <a:t>мероприятие "Государственная поддержка отдельных категорий медицинских работников</a:t>
            </a:r>
            <a:r>
              <a:rPr lang="ru-RU" sz="3200" dirty="0" smtClean="0"/>
              <a:t>"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32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988753"/>
              </p:ext>
            </p:extLst>
          </p:nvPr>
        </p:nvGraphicFramePr>
        <p:xfrm>
          <a:off x="683568" y="1340768"/>
          <a:ext cx="8136904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336"/>
                <a:gridCol w="2109568"/>
              </a:tblGrid>
              <a:tr h="318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Мероприятие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Финансирование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Приобретение жилья для медицинских работников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73 000,00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единовременных компенсационных выплат средним медицинским работникам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20 700,00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единовременных выплат медицинским работникам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120 000,00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мер социальной поддержки молодых специалистов Ленинградской области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48 025,00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мер социальной поддержки медицинских работников дефицитных специальностей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55 800,00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9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выплат единовременного пособия выпускникам медицинских высших и средних учебных заведений, впервые поступающим на работу в учреждения здравоохранения Ленинградской области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8 625,00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261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Подпрограмма </a:t>
            </a:r>
            <a:r>
              <a:rPr lang="ru-RU" sz="2800" b="1" dirty="0" smtClean="0"/>
              <a:t>"</a:t>
            </a:r>
            <a:r>
              <a:rPr lang="ru-RU" sz="2800" b="1" dirty="0"/>
              <a:t>Организация обязательного медицинского страхования граждан Российской Федерации</a:t>
            </a:r>
            <a:r>
              <a:rPr lang="ru-RU" sz="2800" b="1" dirty="0" smtClean="0"/>
              <a:t>"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7565464" cy="358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подпрограммы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" y="2204864"/>
            <a:ext cx="7565464" cy="38164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Обеспечение при наступлении страхового случая гарантий бесплатного оказания медицинской помощи неработающему населению Ленинградской области.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cap="all" dirty="0">
                <a:solidFill>
                  <a:schemeClr val="tx2"/>
                </a:solidFill>
              </a:rPr>
              <a:t>Задачи Подпрограммы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Оплата страховых взносов на обязательное медицинское страхование неработающих граждан за счет средств областного бюджета Ленинградской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7114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Финансовое обеспечение Подпрограммы - всего, в том числе по источникам финансирования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072635"/>
              </p:ext>
            </p:extLst>
          </p:nvPr>
        </p:nvGraphicFramePr>
        <p:xfrm>
          <a:off x="827584" y="2060848"/>
          <a:ext cx="7543800" cy="34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/>
                <a:gridCol w="1800200"/>
                <a:gridCol w="1728192"/>
                <a:gridCol w="1728192"/>
                <a:gridCol w="1417861"/>
              </a:tblGrid>
              <a:tr h="736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Ф(Т)ФОМС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4 355 690,90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4 355 690,90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5 275 466,15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5 275 466,15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7 609 359,69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7 609 359,69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7 748 560,00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7 748 560,00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7 748 560,00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7 748 560,00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232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32 737 636,74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5 648 833,54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9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подпрограммы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/>
              <a:t>Основное мероприятие "Обеспечение обязательного медицинского страхования неработающего населения Ленинградской области</a:t>
            </a:r>
            <a:r>
              <a:rPr lang="ru-RU" sz="2400" dirty="0" smtClean="0"/>
              <a:t>"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Основное мероприятие "Финансовое обеспечение территориальной программы обязательного медицинского страхования Ленинградской области в рамках базовой программы обязательного медицинского страхования"</a:t>
            </a:r>
          </a:p>
        </p:txBody>
      </p:sp>
    </p:spTree>
    <p:extLst>
      <p:ext uri="{BB962C8B-B14F-4D97-AF65-F5344CB8AC3E}">
        <p14:creationId xmlns:p14="http://schemas.microsoft.com/office/powerpoint/2010/main" val="28447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Характеристика и финансирование основных мероприятий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Предоставление межбюджетных трансфертов ФФОМС – 5 152 851,69 тыс. рублей</a:t>
            </a:r>
          </a:p>
          <a:p>
            <a:r>
              <a:rPr lang="ru-RU" dirty="0"/>
              <a:t>Предоставление межбюджетных трансфертов  ТФОМС Ленинградской области на увеличение средней заработной платы врачей, среднего (фармацевтического) и младшего медицинского персонала в сфере ОМС в соответствии с Указом Президента Российской Федерации от 7 мая 2012 года № 597 – 2 516 664,30 тыс. рублей. </a:t>
            </a:r>
          </a:p>
          <a:p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4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261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Подпрограмма </a:t>
            </a:r>
            <a:r>
              <a:rPr lang="ru-RU" sz="2800" b="1" dirty="0" smtClean="0"/>
              <a:t>"</a:t>
            </a:r>
            <a:r>
              <a:rPr lang="ru-RU" sz="2800" b="1" dirty="0"/>
              <a:t>Совершенствование системы территориального планирования в сфере здравоохранения</a:t>
            </a:r>
            <a:r>
              <a:rPr lang="ru-RU" sz="2800" b="1" dirty="0" smtClean="0"/>
              <a:t>"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7565464" cy="358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подпрограммы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" y="2204864"/>
            <a:ext cx="7565464" cy="381642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приведение </a:t>
            </a:r>
            <a:r>
              <a:rPr lang="ru-RU" dirty="0"/>
              <a:t>структуры и размещения объектов здравоохранения Ленинградской области в соответствие порядкам оказания медицинской помощи с учетом плотности населения, транспортной инфраструктуры и возможности маршрутизации пациентов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cap="all" dirty="0">
                <a:solidFill>
                  <a:schemeClr val="tx2"/>
                </a:solidFill>
              </a:rPr>
              <a:t>Задачи Подпрограммы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строительство </a:t>
            </a:r>
            <a:r>
              <a:rPr lang="ru-RU" dirty="0"/>
              <a:t>новых объектов здравоохранения на территории Ленинградской области с учетом плотности населения, дорожной сети, возможности реализации порядков оказания медицинской помощи;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использование </a:t>
            </a:r>
            <a:r>
              <a:rPr lang="ru-RU" dirty="0"/>
              <a:t>разработанной геоинформационной системы, использование интерактивной карты объектов здравоохранения Ленинградской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5067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868" y="142852"/>
            <a:ext cx="54006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Территориальное планирование  объектов здравоохранения, оказывающих первичную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медико-санитарную </a:t>
            </a:r>
            <a:r>
              <a:rPr lang="ru-RU" dirty="0">
                <a:solidFill>
                  <a:schemeClr val="tx1"/>
                </a:solidFill>
              </a:rPr>
              <a:t>помощь</a:t>
            </a:r>
          </a:p>
        </p:txBody>
      </p:sp>
      <p:pic>
        <p:nvPicPr>
          <p:cNvPr id="4" name="Picture 2" descr="D:\GIS\Карта для презентаци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1034466"/>
            <a:ext cx="9144000" cy="5000660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4713211" y="4731621"/>
            <a:ext cx="4286312" cy="1533536"/>
            <a:chOff x="4214810" y="5286388"/>
            <a:chExt cx="4857784" cy="1533536"/>
          </a:xfrm>
        </p:grpSpPr>
        <p:sp>
          <p:nvSpPr>
            <p:cNvPr id="18" name="Правильный пятиугольник 17"/>
            <p:cNvSpPr/>
            <p:nvPr/>
          </p:nvSpPr>
          <p:spPr>
            <a:xfrm>
              <a:off x="4357686" y="5383544"/>
              <a:ext cx="214314" cy="214314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равильный пятиугольник 18"/>
            <p:cNvSpPr/>
            <p:nvPr/>
          </p:nvSpPr>
          <p:spPr>
            <a:xfrm>
              <a:off x="4395783" y="5715016"/>
              <a:ext cx="142876" cy="142876"/>
            </a:xfrm>
            <a:prstGeom prst="pentagon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4299584" y="5962668"/>
              <a:ext cx="361952" cy="357190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714876" y="6357958"/>
              <a:ext cx="43577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+mn-lt"/>
                </a:rPr>
                <a:t>Зоны,</a:t>
              </a:r>
              <a:r>
                <a:rPr lang="en-US" sz="1100" dirty="0" smtClean="0">
                  <a:latin typeface="+mn-lt"/>
                </a:rPr>
                <a:t> </a:t>
              </a:r>
              <a:r>
                <a:rPr lang="ru-RU" sz="1100" dirty="0" smtClean="0">
                  <a:latin typeface="+mn-lt"/>
                </a:rPr>
                <a:t>где предусмотрено строительство объектов первичной медико-санитарной помощи</a:t>
              </a:r>
              <a:endParaRPr lang="ru-RU" sz="1100" dirty="0">
                <a:latin typeface="+mn-lt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4299584" y="6411298"/>
              <a:ext cx="361952" cy="35719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714876" y="6011246"/>
              <a:ext cx="43577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+mn-lt"/>
                </a:rPr>
                <a:t>Зоны с доступной</a:t>
              </a:r>
              <a:r>
                <a:rPr lang="en-US" sz="1100" dirty="0" smtClean="0">
                  <a:latin typeface="+mn-lt"/>
                </a:rPr>
                <a:t> </a:t>
              </a:r>
              <a:r>
                <a:rPr lang="ru-RU" sz="1100" dirty="0" smtClean="0">
                  <a:latin typeface="+mn-lt"/>
                </a:rPr>
                <a:t>первичной медико-санитарной помощью</a:t>
              </a:r>
              <a:endParaRPr lang="ru-RU" sz="1100" dirty="0">
                <a:latin typeface="+mn-l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714876" y="5643578"/>
              <a:ext cx="43577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+mn-lt"/>
                </a:rPr>
                <a:t>Населенный пункт с числом жителей менее 100 человек</a:t>
              </a:r>
              <a:endParaRPr lang="ru-RU" sz="1100" dirty="0">
                <a:latin typeface="+mn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714876" y="5357826"/>
              <a:ext cx="43577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+mn-lt"/>
                </a:rPr>
                <a:t>Населенный пункт с числом жителей более 100 человек</a:t>
              </a:r>
              <a:endParaRPr lang="ru-RU" sz="1100" dirty="0">
                <a:latin typeface="+mn-lt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4214810" y="5286388"/>
              <a:ext cx="4857784" cy="1533536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7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Финансовое обеспечение Подпрограммы - всего, в том числе по источникам финансирования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33770"/>
              </p:ext>
            </p:extLst>
          </p:nvPr>
        </p:nvGraphicFramePr>
        <p:xfrm>
          <a:off x="827584" y="2060848"/>
          <a:ext cx="7543800" cy="34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/>
                <a:gridCol w="1800200"/>
                <a:gridCol w="1728192"/>
                <a:gridCol w="1728192"/>
                <a:gridCol w="1417861"/>
              </a:tblGrid>
              <a:tr h="736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Внебюдж</a:t>
                      </a:r>
                      <a:r>
                        <a:rPr lang="ru-RU" dirty="0" smtClean="0"/>
                        <a:t>. источники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523 531,00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523 531,00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377</a:t>
                      </a:r>
                      <a:r>
                        <a:rPr lang="ru-RU" baseline="0" dirty="0" smtClean="0"/>
                        <a:t> 564,86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377</a:t>
                      </a:r>
                      <a:r>
                        <a:rPr lang="ru-RU" baseline="0" dirty="0" smtClean="0"/>
                        <a:t> 564,86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522 317,80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492 675,80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29 642,00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519 609,00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477 517,00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42 092,00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1 507 319,00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1 507 319,00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4232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3 450 341,66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3 378 607,66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71 734,00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2960" y="620689"/>
            <a:ext cx="75438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Задачи Программы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22959" y="1844824"/>
            <a:ext cx="7925505" cy="402427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обеспечение </a:t>
            </a:r>
            <a:r>
              <a:rPr lang="ru-RU" dirty="0"/>
              <a:t>приоритета профилактики в сфере охраны здоровья и развития первичной медико-санитарной помощи;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эффективности оказания специализированной, включая высокотехнологичную, медицинской помощи, в том числе скорой специализированной медицинской помощи, медицинской эвакуации;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</a:t>
            </a:r>
            <a:r>
              <a:rPr lang="ru-RU" dirty="0"/>
              <a:t>эффективности службы родовспоможения и детства;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развитие </a:t>
            </a:r>
            <a:r>
              <a:rPr lang="ru-RU" dirty="0"/>
              <a:t>медицинской реабилитации населения и совершенствование системы санаторно-курортного лечения, в том числе детей;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обеспечение </a:t>
            </a:r>
            <a:r>
              <a:rPr lang="ru-RU" dirty="0"/>
              <a:t>медицинской помощью неизлечимых больных, в том числе детей;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обеспечение </a:t>
            </a:r>
            <a:r>
              <a:rPr lang="ru-RU" dirty="0"/>
              <a:t>системы здравоохранения высококвалифицированными и мотивированными кадрами;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медико-биологическое </a:t>
            </a:r>
            <a:r>
              <a:rPr lang="ru-RU" dirty="0"/>
              <a:t>обеспечение охраны здоровья населения;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обеспечение </a:t>
            </a:r>
            <a:r>
              <a:rPr lang="ru-RU" dirty="0"/>
              <a:t>системности организации охраны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5234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подпрограммы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Основное </a:t>
            </a:r>
            <a:r>
              <a:rPr lang="ru-RU" dirty="0"/>
              <a:t>мероприятие "Строительство (реконструкция) объектов здравоохранения и приобретение объектов недвижимого имущества для нужд здравоохранения".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Основное </a:t>
            </a:r>
            <a:r>
              <a:rPr lang="ru-RU" dirty="0"/>
              <a:t>мероприятие "Создание и(или) реконструкция объектов здравоохранения с последующим использованием для осуществления медицинской деятельности на основе государственно-частного партнерства (концессионного соглашения)"</a:t>
            </a:r>
          </a:p>
        </p:txBody>
      </p:sp>
    </p:spTree>
    <p:extLst>
      <p:ext uri="{BB962C8B-B14F-4D97-AF65-F5344CB8AC3E}">
        <p14:creationId xmlns:p14="http://schemas.microsoft.com/office/powerpoint/2010/main" val="26943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91014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Характеристика и финансирование основных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780814"/>
              </p:ext>
            </p:extLst>
          </p:nvPr>
        </p:nvGraphicFramePr>
        <p:xfrm>
          <a:off x="683568" y="1556793"/>
          <a:ext cx="8136904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336"/>
                <a:gridCol w="2109568"/>
              </a:tblGrid>
              <a:tr h="462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Мероприятие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Финансирование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3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Приобретение объектов недвижимого имущества для нужд здравоохранения Ленинградской области (ФАПы)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28 867,80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3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Строительство корпуса №3 Ульяновской психиатрической больницы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41 308,00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3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Строительство детской поликлиники в г. Всеволожске на 600 посещений в смену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291 800,00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4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Реконструкция объекта незавершенного строительства "Бомбоубежище" под размещение противорадиационного укрытия, в том числе проектные работы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700,00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Характеристика и финансирование основных мероприятий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Строительство </a:t>
            </a:r>
            <a:r>
              <a:rPr lang="ru-RU" dirty="0"/>
              <a:t>областной детской больницы с поликлиникой в г. Сертолово Всеволожского района. 1 этап – поликлиника – 130 000,00 тыс. рублей</a:t>
            </a:r>
          </a:p>
          <a:p>
            <a:r>
              <a:rPr lang="ru-RU" dirty="0"/>
              <a:t>Строительство поликлиники на 380 посещений в смену в г. Гатчина – 70 000,00 тыс. рублей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3_PEANUT_DETECTOR_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88224" y="1844824"/>
            <a:ext cx="1802122" cy="158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H="1">
            <a:off x="4644008" y="4149080"/>
            <a:ext cx="3672408" cy="203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flipH="1">
            <a:off x="4866607" y="2516322"/>
            <a:ext cx="1691026" cy="158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98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261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Подпрограмма </a:t>
            </a:r>
            <a:r>
              <a:rPr lang="ru-RU" sz="2400" b="1" dirty="0" smtClean="0"/>
              <a:t>"</a:t>
            </a:r>
            <a:r>
              <a:rPr lang="ru-RU" sz="2400" b="1" dirty="0"/>
              <a:t>Модернизация здравоохранения Ленинградской области в части мероприятий по проектированию, строительству и вводу в эксплуатацию перинатального центра</a:t>
            </a:r>
            <a:r>
              <a:rPr lang="ru-RU" sz="2400" b="1" dirty="0" smtClean="0"/>
              <a:t>"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7565464" cy="358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подпрограммы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" y="2204864"/>
            <a:ext cx="7565464" cy="38164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повышение доступности </a:t>
            </a:r>
            <a:r>
              <a:rPr lang="ru-RU" dirty="0"/>
              <a:t>и качества медицинской помощи беременным, роженицам, родильницам и новорожденным;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снижение </a:t>
            </a:r>
            <a:r>
              <a:rPr lang="ru-RU" dirty="0"/>
              <a:t>материнской и младенческой смертности, в том числе ранней неонатальной;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увеличение </a:t>
            </a:r>
            <a:r>
              <a:rPr lang="ru-RU" dirty="0"/>
              <a:t>охвата пренатальной (дородовой) диагностикой нарушений развития ребенка;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оказание </a:t>
            </a:r>
            <a:r>
              <a:rPr lang="ru-RU" dirty="0"/>
              <a:t>медицинской помощи беременным, роженицам, родильницам и новорожденным в соответствии с порядками оказания медицинской помощи. </a:t>
            </a:r>
          </a:p>
        </p:txBody>
      </p:sp>
    </p:spTree>
    <p:extLst>
      <p:ext uri="{BB962C8B-B14F-4D97-AF65-F5344CB8AC3E}">
        <p14:creationId xmlns:p14="http://schemas.microsoft.com/office/powerpoint/2010/main" val="3186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98215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Задачи подпрограммы</a:t>
            </a:r>
            <a:endParaRPr lang="ru-RU" sz="4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9" y="1772816"/>
            <a:ext cx="7776864" cy="439248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совершенствование </a:t>
            </a:r>
            <a:r>
              <a:rPr lang="ru-RU" dirty="0"/>
              <a:t>службы родовспоможения путем развития трехуровневой системы оказания медицинской помощи;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создание </a:t>
            </a:r>
            <a:r>
              <a:rPr lang="ru-RU" dirty="0"/>
              <a:t>системы раннего выявления и коррекции нарушений развития ребенка;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выхаживание </a:t>
            </a:r>
            <a:r>
              <a:rPr lang="ru-RU" dirty="0"/>
              <a:t>детей с экстремально низкой массой тела;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развитие </a:t>
            </a:r>
            <a:r>
              <a:rPr lang="ru-RU" dirty="0"/>
              <a:t>специализированной медицинской помощи беременным, роженицам, родильницам и новорожденным;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увеличение </a:t>
            </a:r>
            <a:r>
              <a:rPr lang="ru-RU" dirty="0"/>
              <a:t>укомплектованности врачами акушерами-гинекологами и неонатологами.</a:t>
            </a:r>
          </a:p>
        </p:txBody>
      </p:sp>
    </p:spTree>
    <p:extLst>
      <p:ext uri="{BB962C8B-B14F-4D97-AF65-F5344CB8AC3E}">
        <p14:creationId xmlns:p14="http://schemas.microsoft.com/office/powerpoint/2010/main" val="42025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Финансовое обеспечение Подпрограммы - всего, в том числе по источникам финансирования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43332"/>
              </p:ext>
            </p:extLst>
          </p:nvPr>
        </p:nvGraphicFramePr>
        <p:xfrm>
          <a:off x="827584" y="2060848"/>
          <a:ext cx="7543800" cy="215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/>
                <a:gridCol w="1800200"/>
                <a:gridCol w="1434901"/>
                <a:gridCol w="1728192"/>
                <a:gridCol w="1711152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Ф(Т)ФОМС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1 327 300,16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133 547,16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1 193 753,00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87 110,90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</a:t>
                      </a:r>
                      <a:r>
                        <a:rPr lang="ru-RU" baseline="0" dirty="0" smtClean="0"/>
                        <a:t> 110,90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1 072 574,00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1 072 574,00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</a:tr>
              <a:tr h="44232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2 486 985,06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1 293 232,06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1 193 753,00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3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подпрограммы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Основное мероприятие "Проектирование, строительство и ввод в эксплуатацию перинатального центра"</a:t>
            </a:r>
          </a:p>
        </p:txBody>
      </p:sp>
      <p:pic>
        <p:nvPicPr>
          <p:cNvPr id="4" name="Picture 5" descr="16_1176397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2540287" cy="203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37280" y="2636911"/>
            <a:ext cx="3290816" cy="2609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70ef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6868" y="3032788"/>
            <a:ext cx="2581354" cy="203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34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Спасибо за внимание</a:t>
            </a:r>
            <a:r>
              <a:rPr lang="ru-RU" sz="4000" dirty="0" smtClean="0"/>
              <a:t>!</a:t>
            </a:r>
            <a:endParaRPr lang="ru-RU" sz="40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34" y="476672"/>
            <a:ext cx="5699051" cy="381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Финансовое обеспечение Подпрограммы - всего, в том числе по источникам финансирования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605875"/>
              </p:ext>
            </p:extLst>
          </p:nvPr>
        </p:nvGraphicFramePr>
        <p:xfrm>
          <a:off x="827584" y="2060848"/>
          <a:ext cx="7543800" cy="300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/>
                <a:gridCol w="1722933"/>
                <a:gridCol w="1584176"/>
                <a:gridCol w="1656184"/>
                <a:gridCol w="1711152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Ф(Т)ФОМС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16 846 100,42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1 345 612,31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14 265 735,11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1 234 753,00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15 861 565,20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1 117 751 ,80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14 703 313,40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40 500,00</a:t>
                      </a:r>
                      <a:endParaRPr lang="ru-RU" dirty="0"/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17 820 900,19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864 907,70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16 854 350,49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101 642,00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15 099 695,68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15 057 603,68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42 092,00</a:t>
                      </a:r>
                    </a:p>
                  </a:txBody>
                  <a:tcPr/>
                </a:tc>
              </a:tr>
              <a:tr h="426494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16 816 228,64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16 816 228,64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</a:tr>
              <a:tr h="44232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82 444 490,13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3 328</a:t>
                      </a:r>
                      <a:r>
                        <a:rPr lang="ru-RU" baseline="0" dirty="0" smtClean="0"/>
                        <a:t> 271,81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77 697 231,32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1 418 987,00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2617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Ожидаемые результаты реализации </a:t>
            </a:r>
            <a:r>
              <a:rPr lang="ru-RU" sz="3600" dirty="0" smtClean="0"/>
              <a:t>Программы к 2018 г.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463059"/>
              </p:ext>
            </p:extLst>
          </p:nvPr>
        </p:nvGraphicFramePr>
        <p:xfrm>
          <a:off x="683567" y="1556793"/>
          <a:ext cx="8070156" cy="467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299"/>
                <a:gridCol w="2278162"/>
                <a:gridCol w="1319695"/>
              </a:tblGrid>
              <a:tr h="6284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целевого показателя (индикатора)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Единица 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68582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населения (без показателей смертности от внешних причин)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тыс.</a:t>
                      </a:r>
                      <a:r>
                        <a:rPr lang="ru-RU" sz="16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населения</a:t>
                      </a:r>
                      <a:r>
                        <a:rPr lang="ru-RU" sz="160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1048,6</a:t>
                      </a:r>
                      <a:endParaRPr lang="ru-RU" sz="1600" dirty="0"/>
                    </a:p>
                  </a:txBody>
                  <a:tcPr/>
                </a:tc>
              </a:tr>
              <a:tr h="568582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от туберкулеза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100 тыс. населения</a:t>
                      </a:r>
                      <a:r>
                        <a:rPr lang="ru-RU" sz="16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11,1</a:t>
                      </a:r>
                      <a:endParaRPr lang="ru-RU" sz="1600" dirty="0"/>
                    </a:p>
                  </a:txBody>
                  <a:tcPr/>
                </a:tc>
              </a:tr>
              <a:tr h="568582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Ожидаемая продолжительность жизни при рождении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74,7</a:t>
                      </a:r>
                      <a:endParaRPr lang="ru-RU" sz="1600" dirty="0"/>
                    </a:p>
                  </a:txBody>
                  <a:tcPr/>
                </a:tc>
              </a:tr>
              <a:tr h="568582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от болезней системы кровообращения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100 тыс. населения</a:t>
                      </a:r>
                      <a:r>
                        <a:rPr lang="ru-RU" sz="16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649,4</a:t>
                      </a:r>
                      <a:endParaRPr lang="ru-RU" sz="1600" dirty="0"/>
                    </a:p>
                  </a:txBody>
                  <a:tcPr/>
                </a:tc>
              </a:tr>
              <a:tr h="568582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от новообразований (в том числе от злокачественных)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100 тыс. населения</a:t>
                      </a:r>
                      <a:r>
                        <a:rPr lang="ru-RU" sz="16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192,8</a:t>
                      </a:r>
                      <a:endParaRPr lang="ru-RU" sz="1600" dirty="0"/>
                    </a:p>
                  </a:txBody>
                  <a:tcPr/>
                </a:tc>
              </a:tr>
              <a:tr h="568582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Материнская смертность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100 тыс. населения</a:t>
                      </a:r>
                      <a:r>
                        <a:rPr lang="ru-RU" sz="16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5,6</a:t>
                      </a:r>
                      <a:endParaRPr lang="ru-RU" sz="1600" dirty="0"/>
                    </a:p>
                  </a:txBody>
                  <a:tcPr/>
                </a:tc>
              </a:tr>
              <a:tr h="5685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Младенческая смертность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На 1000 родившихся живыми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6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Подпрограммы </a:t>
            </a:r>
            <a:r>
              <a:rPr lang="ru-RU" sz="3600" dirty="0" smtClean="0"/>
              <a:t>Программы в </a:t>
            </a:r>
            <a:br>
              <a:rPr lang="ru-RU" sz="3600" dirty="0" smtClean="0"/>
            </a:br>
            <a:r>
              <a:rPr lang="ru-RU" sz="3600" dirty="0" smtClean="0"/>
              <a:t>2014 – 2015 годах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772816"/>
            <a:ext cx="7992888" cy="45365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"Развитие первичной медико-санитарной помощи. Профилактика заболеваний и формирование здорового образа жизни";</a:t>
            </a:r>
          </a:p>
          <a:p>
            <a:r>
              <a:rPr lang="ru-RU" dirty="0"/>
              <a:t>"Развитие специализированной, включая высокотехнологичную, медицинской помощи, скорой, в том числе скорой специализированной, медицинской помощи, медицинской эвакуации";</a:t>
            </a:r>
          </a:p>
          <a:p>
            <a:r>
              <a:rPr lang="ru-RU" dirty="0"/>
              <a:t>"Охрана здоровья матери и ребенка";</a:t>
            </a:r>
          </a:p>
          <a:p>
            <a:r>
              <a:rPr lang="ru-RU" dirty="0"/>
              <a:t>"Развитие медицинской реабилитации и санаторно-курортного лечения, в том числе детей";</a:t>
            </a:r>
          </a:p>
          <a:p>
            <a:r>
              <a:rPr lang="ru-RU" dirty="0"/>
              <a:t>"Оказание паллиативной помощи, в том числе детям";</a:t>
            </a:r>
          </a:p>
          <a:p>
            <a:r>
              <a:rPr lang="ru-RU" dirty="0"/>
              <a:t>"Кадровое обеспечение системы здравоохранения"; "Совершенствование системы лекарственного обеспечения, в том числе в амбулаторных условиях";</a:t>
            </a:r>
          </a:p>
          <a:p>
            <a:r>
              <a:rPr lang="ru-RU" dirty="0"/>
              <a:t>"Развитие информатизации в здравоохранении в Ленинградской области";</a:t>
            </a:r>
          </a:p>
          <a:p>
            <a:r>
              <a:rPr lang="ru-RU" dirty="0"/>
              <a:t>"Совершенствование системы территориального планирования в сфере здравоохранения";</a:t>
            </a:r>
          </a:p>
          <a:p>
            <a:r>
              <a:rPr lang="ru-RU" dirty="0"/>
              <a:t>"Обеспечение обязательного медицинского страхования неработающего населения Ленинградской области";</a:t>
            </a:r>
          </a:p>
          <a:p>
            <a:r>
              <a:rPr lang="ru-RU" dirty="0"/>
              <a:t>"Совершенствование системы финансового обеспечения учреждений здравоохранения в сфере обязательного медицинского страхования";</a:t>
            </a:r>
          </a:p>
          <a:p>
            <a:r>
              <a:rPr lang="ru-RU" dirty="0"/>
              <a:t>"Модернизация здравоохранения Ленинградской области в части мероприятий по проектированию, строительству и вводу в эксплуатацию перинатального центра</a:t>
            </a:r>
            <a:r>
              <a:rPr lang="ru-RU" dirty="0" smtClean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0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9817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Подпрограммы Программы в </a:t>
            </a:r>
            <a:br>
              <a:rPr lang="ru-RU" sz="3600" dirty="0"/>
            </a:br>
            <a:r>
              <a:rPr lang="ru-RU" sz="3600" dirty="0" smtClean="0"/>
              <a:t>2016 </a:t>
            </a:r>
            <a:r>
              <a:rPr lang="ru-RU" sz="3600" dirty="0"/>
              <a:t>– </a:t>
            </a:r>
            <a:r>
              <a:rPr lang="ru-RU" sz="3600" dirty="0" smtClean="0"/>
              <a:t>2018 </a:t>
            </a:r>
            <a:r>
              <a:rPr lang="ru-RU" sz="3600" dirty="0"/>
              <a:t>годах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772816"/>
            <a:ext cx="7920880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"Профилактика заболеваний и формирование здорового образа жизни. Развитие первичной медико-санитарной помощи";</a:t>
            </a:r>
          </a:p>
          <a:p>
            <a:r>
              <a:rPr lang="ru-RU" dirty="0"/>
              <a:t>"Совершенствование оказания специализированной, включая высокотехнологичную, медицинской помощи";</a:t>
            </a:r>
          </a:p>
          <a:p>
            <a:r>
              <a:rPr lang="ru-RU" dirty="0"/>
              <a:t>"Охрана здоровья матери и ребенка";</a:t>
            </a:r>
          </a:p>
          <a:p>
            <a:r>
              <a:rPr lang="ru-RU" dirty="0"/>
              <a:t>"Развитие медицинской реабилитации и санаторно-курортного лечения, в том числе детей";</a:t>
            </a:r>
          </a:p>
          <a:p>
            <a:r>
              <a:rPr lang="ru-RU" dirty="0"/>
              <a:t>"Оказание паллиативной помощи, в том числе детям";</a:t>
            </a:r>
          </a:p>
          <a:p>
            <a:r>
              <a:rPr lang="ru-RU" dirty="0"/>
              <a:t>"Кадровое обеспечение системы здравоохранения"; </a:t>
            </a:r>
          </a:p>
          <a:p>
            <a:r>
              <a:rPr lang="ru-RU" dirty="0"/>
              <a:t>"Совершенствование системы территориального планирования в сфере здравоохранения";</a:t>
            </a:r>
          </a:p>
          <a:p>
            <a:r>
              <a:rPr lang="ru-RU" dirty="0"/>
              <a:t>"Модернизация здравоохранения Ленинградской области в части мероприятий по проектированию, строительству и вводу в эксплуатацию перинатального центра";</a:t>
            </a:r>
          </a:p>
          <a:p>
            <a:r>
              <a:rPr lang="ru-RU" dirty="0" smtClean="0"/>
              <a:t>"</a:t>
            </a:r>
            <a:r>
              <a:rPr lang="ru-RU" dirty="0"/>
              <a:t>Совершенствование системы финансового обеспечения учреждений здравоохранения в сфере обязательного медицинского страхования"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Ретроспектива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Ретроспектива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7502</TotalTime>
  <Words>3343</Words>
  <Application>Microsoft Office PowerPoint</Application>
  <PresentationFormat>Экран (4:3)</PresentationFormat>
  <Paragraphs>676</Paragraphs>
  <Slides>57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Ретроспектива</vt:lpstr>
      <vt:lpstr>Государственная программа «Развитие здравоохранения Ленинградской области» (утв. Постановлением Правительства Ленинградской области от 14.11.2013 г. № 405)</vt:lpstr>
      <vt:lpstr>Презентация PowerPoint</vt:lpstr>
      <vt:lpstr>Презентация PowerPoint</vt:lpstr>
      <vt:lpstr>Структура Программы</vt:lpstr>
      <vt:lpstr>Задачи Программы</vt:lpstr>
      <vt:lpstr>Финансовое обеспечение Подпрограммы - всего, в том числе по источникам финансирования</vt:lpstr>
      <vt:lpstr>Ожидаемые результаты реализации Программы к 2018 г.</vt:lpstr>
      <vt:lpstr>Подпрограммы Программы в  2014 – 2015 годах</vt:lpstr>
      <vt:lpstr>Подпрограммы Программы в  2016 – 2018 годах</vt:lpstr>
      <vt:lpstr>Подпрограмма "Профилактика заболеваний и формирование здорового образа жизни. Развитие первичной медико-санитарной помощи".</vt:lpstr>
      <vt:lpstr>Задачи подпрограммы</vt:lpstr>
      <vt:lpstr>Финансовое обеспечение Подпрограммы - всего, в том числе по источникам финансирования</vt:lpstr>
      <vt:lpstr>Мероприятия подпрограммы</vt:lpstr>
      <vt:lpstr>Характеристика и финансирование основных мероприятий</vt:lpstr>
      <vt:lpstr>Характеристика и финансирование основных мероприятий</vt:lpstr>
      <vt:lpstr>Характеристика и финансирование основных мероприятий</vt:lpstr>
      <vt:lpstr>Характеристика и финансирование основных мероприятий</vt:lpstr>
      <vt:lpstr>Характеристика и финансирование основных мероприятий</vt:lpstr>
      <vt:lpstr>Подпрограмма "Совершенствование оказания специализированной, включая высокотехнологичную, медицинской помощи"</vt:lpstr>
      <vt:lpstr>Задачи подпрограммы</vt:lpstr>
      <vt:lpstr>Финансовое обеспечение Подпрограммы - всего, в том числе по источникам финансирования</vt:lpstr>
      <vt:lpstr>Мероприятия подпрограммы</vt:lpstr>
      <vt:lpstr>Характеристика и финансирование основных мероприятий</vt:lpstr>
      <vt:lpstr>Характеристика и финансирование основных мероприятий</vt:lpstr>
      <vt:lpstr>Характеристика и финансирование основных мероприятий</vt:lpstr>
      <vt:lpstr>Характеристика и финансирование основных мероприятий</vt:lpstr>
      <vt:lpstr>Характеристика и финансирование основных мероприятий</vt:lpstr>
      <vt:lpstr>Подпрограмма "Охрана здоровья матери и ребенка"</vt:lpstr>
      <vt:lpstr>Задачи подпрограммы</vt:lpstr>
      <vt:lpstr>Финансовое обеспечение Подпрограммы - всего, в том числе по источникам финансирования</vt:lpstr>
      <vt:lpstr>Мероприятия подпрограммы</vt:lpstr>
      <vt:lpstr>Характеристика и финансирование основных мероприятий</vt:lpstr>
      <vt:lpstr>Подпрограмма "Развитие медицинской реабилитации и санаторно-курортного лечения, в том числе детей"</vt:lpstr>
      <vt:lpstr>Финансовое обеспечение Подпрограммы - всего, в том числе по источникам финансирования</vt:lpstr>
      <vt:lpstr>Характеристика и финансирование основных мероприятий</vt:lpstr>
      <vt:lpstr>Подпрограмма "Оказание паллиативной помощи, в том числе детям"</vt:lpstr>
      <vt:lpstr>Финансовое обеспечение Подпрограммы - всего, в том числе по источникам финансирования</vt:lpstr>
      <vt:lpstr>Характеристика и финансирование основных мероприятий</vt:lpstr>
      <vt:lpstr>Подпрограмма "Кадровое обеспечение системы здравоохранения"</vt:lpstr>
      <vt:lpstr>Финансовое обеспечение Подпрограммы - всего, в том числе по источникам финансирования</vt:lpstr>
      <vt:lpstr>Мероприятия подпрограммы</vt:lpstr>
      <vt:lpstr>Характеристика и финансирование основных мероприятий</vt:lpstr>
      <vt:lpstr>Подпрограмма "Организация обязательного медицинского страхования граждан Российской Федерации"</vt:lpstr>
      <vt:lpstr>Финансовое обеспечение Подпрограммы - всего, в том числе по источникам финансирования</vt:lpstr>
      <vt:lpstr>Мероприятия подпрограммы</vt:lpstr>
      <vt:lpstr>Характеристика и финансирование основных мероприятий</vt:lpstr>
      <vt:lpstr>Подпрограмма "Совершенствование системы территориального планирования в сфере здравоохранения"</vt:lpstr>
      <vt:lpstr>Презентация PowerPoint</vt:lpstr>
      <vt:lpstr>Финансовое обеспечение Подпрограммы - всего, в том числе по источникам финансирования</vt:lpstr>
      <vt:lpstr>Мероприятия подпрограммы</vt:lpstr>
      <vt:lpstr>Характеристика и финансирование основных мероприятий</vt:lpstr>
      <vt:lpstr>Характеристика и финансирование основных мероприятий</vt:lpstr>
      <vt:lpstr>Подпрограмма "Модернизация здравоохранения Ленинградской области в части мероприятий по проектированию, строительству и вводу в эксплуатацию перинатального центра"</vt:lpstr>
      <vt:lpstr>Задачи подпрограммы</vt:lpstr>
      <vt:lpstr>Финансовое обеспечение Подпрограммы - всего, в том числе по источникам финансирования</vt:lpstr>
      <vt:lpstr>Мероприятия подпрограммы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Нина Олеговна Верединская</cp:lastModifiedBy>
  <cp:revision>925</cp:revision>
  <cp:lastPrinted>2016-03-11T13:05:26Z</cp:lastPrinted>
  <dcterms:created xsi:type="dcterms:W3CDTF">2014-02-21T09:54:27Z</dcterms:created>
  <dcterms:modified xsi:type="dcterms:W3CDTF">2018-07-02T13:34:41Z</dcterms:modified>
</cp:coreProperties>
</file>