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9" r:id="rId3"/>
    <p:sldId id="291" r:id="rId4"/>
    <p:sldId id="292" r:id="rId5"/>
    <p:sldId id="290" r:id="rId6"/>
    <p:sldId id="294" r:id="rId7"/>
    <p:sldId id="296" r:id="rId8"/>
    <p:sldId id="297" r:id="rId9"/>
    <p:sldId id="298" r:id="rId10"/>
    <p:sldId id="289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9ED"/>
    <a:srgbClr val="1E7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7" autoAdjust="0"/>
    <p:restoredTop sz="94660"/>
  </p:normalViewPr>
  <p:slideViewPr>
    <p:cSldViewPr>
      <p:cViewPr varScale="1">
        <p:scale>
          <a:sx n="83" d="100"/>
          <a:sy n="83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1CAF1-FEFE-4A03-B6C8-43C03D6A6E24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43A4B-3946-4CE5-AF68-0D7B501C9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48054-F86E-4F8C-A75A-324791CBBE3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2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48054-F86E-4F8C-A75A-324791CBBE3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24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48054-F86E-4F8C-A75A-324791CBBE3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2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D6669F-3C79-44AC-ACC2-B2584365452E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92" y="1057701"/>
            <a:ext cx="9073008" cy="1686049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</a:rPr>
              <a:t>«</a:t>
            </a:r>
            <a:r>
              <a:rPr lang="ru-RU" sz="3200" b="1" dirty="0" smtClean="0">
                <a:effectLst/>
              </a:rPr>
              <a:t>Актуальные </a:t>
            </a:r>
            <a:r>
              <a:rPr lang="ru-RU" sz="3200" b="1" dirty="0">
                <a:effectLst/>
              </a:rPr>
              <a:t>вопросы осуществления деятельности по профилактике коррупционных </a:t>
            </a:r>
            <a:r>
              <a:rPr lang="ru-RU" sz="3200" b="1" dirty="0" smtClean="0">
                <a:effectLst/>
              </a:rPr>
              <a:t>правонарушений</a:t>
            </a:r>
            <a:r>
              <a:rPr lang="ru-RU" sz="3200" b="1" dirty="0">
                <a:effectLst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583" y="4581128"/>
            <a:ext cx="8568952" cy="15121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Секрет Владислав Петрович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главный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специалист отдела по предупреждению конфликта интересов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работе с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государственными организациями 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управления профилактики коррупционных и иных правонарушений 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Администрации Губернатора и Правительства 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Ленинградской области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181922"/>
            <a:ext cx="7596336" cy="72008"/>
          </a:xfrm>
          <a:prstGeom prst="rect">
            <a:avLst/>
          </a:prstGeom>
          <a:solidFill>
            <a:srgbClr val="1E7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4253930"/>
            <a:ext cx="5292080" cy="901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09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71600" y="711711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Горизонтальный свиток 3"/>
          <p:cNvSpPr/>
          <p:nvPr/>
        </p:nvSpPr>
        <p:spPr>
          <a:xfrm>
            <a:off x="7740352" y="6098484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слайд 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2924944"/>
            <a:ext cx="331236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о порядке уведомления работодателя о фактах обращения в целях склонения к совершению коррупционного правонарушения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41776" y="2924944"/>
            <a:ext cx="331236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о принятии мер по предотвращению конфликта интересов</a:t>
            </a:r>
          </a:p>
        </p:txBody>
      </p:sp>
      <p:sp>
        <p:nvSpPr>
          <p:cNvPr id="7" name="Тройная стрелка влево/вправо/вверх 6"/>
          <p:cNvSpPr/>
          <p:nvPr/>
        </p:nvSpPr>
        <p:spPr>
          <a:xfrm>
            <a:off x="4174324" y="2780928"/>
            <a:ext cx="608076" cy="28803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2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5782" y="908720"/>
            <a:ext cx="8386698" cy="55704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Контактная информация:</a:t>
            </a:r>
            <a:endParaRPr lang="ru-RU" sz="2800" b="1" dirty="0">
              <a:solidFill>
                <a:srgbClr val="C0000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2775" y="1628800"/>
            <a:ext cx="7919665" cy="475252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Начальник отдела по предупреждению конфликта интересов и работе с государственными организациями (далее – отдел)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Феоктистов Алексей Михайлович:            8 (812) 539-50-69</a:t>
            </a:r>
          </a:p>
          <a:p>
            <a:endParaRPr lang="ru-RU" sz="11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Консультант отдела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Лаврова Мария Владимировна:                 8 (812) 539-50-76</a:t>
            </a:r>
          </a:p>
          <a:p>
            <a:endParaRPr lang="ru-RU" sz="11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Главный специалист отдела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Секрет Владислав Петрович:                     8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(812)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539-50-76</a:t>
            </a:r>
          </a:p>
          <a:p>
            <a:endParaRPr lang="ru-RU" sz="11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Ведущий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специалист отдела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Дубровская Наталья Сергеевна:               8 (812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)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539-50-76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09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71600" y="711711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AutoShape 2" descr="банк бесплатно значок из Finan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банк бесплатно значок из Financ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банк бесплатно значок из Financi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банк бесплатно значок из Financi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7740352" y="6098484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слайд 10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92" y="2241036"/>
            <a:ext cx="9073008" cy="1686049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Спасибо за внимание!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694" y="4159318"/>
            <a:ext cx="7596336" cy="72008"/>
          </a:xfrm>
          <a:prstGeom prst="rect">
            <a:avLst/>
          </a:prstGeom>
          <a:solidFill>
            <a:srgbClr val="1E7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4253930"/>
            <a:ext cx="5292080" cy="901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09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71600" y="711711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Горизонтальный свиток 9"/>
          <p:cNvSpPr/>
          <p:nvPr/>
        </p:nvSpPr>
        <p:spPr>
          <a:xfrm>
            <a:off x="7740352" y="6098484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слайд 11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71600" y="711711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Горизонтальный свиток 15"/>
          <p:cNvSpPr/>
          <p:nvPr/>
        </p:nvSpPr>
        <p:spPr>
          <a:xfrm>
            <a:off x="7740352" y="6098484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слайд 2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058827"/>
            <a:ext cx="8012610" cy="858005"/>
          </a:xfrm>
        </p:spPr>
        <p:txBody>
          <a:bodyPr/>
          <a:lstStyle/>
          <a:p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58311" y="3212976"/>
            <a:ext cx="2524341" cy="1800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Меры по предупреждению коррупции в организациях (опубликованы на сайте Минтруда России 19.09.2019)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68" y="5229200"/>
            <a:ext cx="7599083" cy="11641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Администрацией </a:t>
            </a:r>
            <a:r>
              <a:rPr lang="ru-RU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Губернатора и Правительства Ленинградской </a:t>
            </a:r>
            <a:r>
              <a:rPr lang="ru-RU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области подготовлена Памятка </a:t>
            </a:r>
          </a:p>
          <a:p>
            <a:pPr algn="ctr"/>
            <a:r>
              <a:rPr lang="ru-RU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</a:t>
            </a:r>
            <a:r>
              <a:rPr lang="ru-RU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Меры по предупреждению коррупции в </a:t>
            </a:r>
            <a:r>
              <a:rPr lang="ru-RU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организациях</a:t>
            </a:r>
            <a:r>
              <a:rPr lang="ru-RU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3568" y="3205445"/>
            <a:ext cx="2524341" cy="1800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Методические рекомендации по разработке и принятию организациями мер по предупреждению и противодействию коррупции, утвержденные Минтрудом России 08.11.2013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3736" y="2060848"/>
            <a:ext cx="77089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методические </a:t>
            </a:r>
            <a:r>
              <a:rPr lang="ru-RU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документы, разработанные Министерством труда и социальной защиты Российской Федерации</a:t>
            </a:r>
          </a:p>
        </p:txBody>
      </p:sp>
      <p:sp>
        <p:nvSpPr>
          <p:cNvPr id="8" name="Тройная стрелка влево/вправо/вверх 7"/>
          <p:cNvSpPr/>
          <p:nvPr/>
        </p:nvSpPr>
        <p:spPr>
          <a:xfrm>
            <a:off x="3570838" y="3212976"/>
            <a:ext cx="1656183" cy="1325296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3736" y="1043225"/>
            <a:ext cx="77089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ст. 13.3 Федерального закона от 25.12.2008 № 273-ФЗ </a:t>
            </a:r>
            <a:br>
              <a:rPr lang="ru-RU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«О противодействии коррупции»</a:t>
            </a:r>
          </a:p>
        </p:txBody>
      </p:sp>
    </p:spTree>
    <p:extLst>
      <p:ext uri="{BB962C8B-B14F-4D97-AF65-F5344CB8AC3E}">
        <p14:creationId xmlns:p14="http://schemas.microsoft.com/office/powerpoint/2010/main" val="32528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6796729" cy="57606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sz="30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30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sz="30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30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sz="30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30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sz="30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   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  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endParaRPr lang="ru-RU" sz="3500" b="1" dirty="0">
              <a:solidFill>
                <a:srgbClr val="C0000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994" y="908720"/>
            <a:ext cx="8277486" cy="5486198"/>
          </a:xfrm>
        </p:spPr>
        <p:txBody>
          <a:bodyPr>
            <a:noAutofit/>
          </a:bodyPr>
          <a:lstStyle/>
          <a:p>
            <a:pPr algn="l"/>
            <a:endParaRPr lang="ru-RU" sz="5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5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Уведомление </a:t>
            </a:r>
            <a:r>
              <a:rPr lang="ru-RU" sz="2500" b="1" dirty="0">
                <a:solidFill>
                  <a:srgbClr val="FF0000"/>
                </a:solidFill>
                <a:latin typeface="Arial Narrow" panose="020B0606020202030204" pitchFamily="34" charset="0"/>
              </a:rPr>
              <a:t>работодателя о фактах </a:t>
            </a:r>
            <a:endParaRPr lang="ru-RU" sz="25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ru-RU" sz="25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обращения </a:t>
            </a:r>
            <a:r>
              <a:rPr lang="ru-RU" sz="2500" b="1" dirty="0">
                <a:solidFill>
                  <a:srgbClr val="FF0000"/>
                </a:solidFill>
                <a:latin typeface="Arial Narrow" panose="020B0606020202030204" pitchFamily="34" charset="0"/>
              </a:rPr>
              <a:t>в целях склонения </a:t>
            </a:r>
            <a:endParaRPr lang="ru-RU" sz="25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ru-RU" sz="25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к </a:t>
            </a:r>
            <a:r>
              <a:rPr lang="ru-RU" sz="25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совершению коррупционного </a:t>
            </a:r>
            <a:r>
              <a:rPr lang="ru-RU" sz="25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правонарушения</a:t>
            </a:r>
          </a:p>
          <a:p>
            <a:pPr algn="l"/>
            <a:endParaRPr lang="ru-RU" sz="20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обязанность работника:</a:t>
            </a:r>
          </a:p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- воздерживаться от совершения и (или) участия в совершении коррупционных правонарушений в интересах или от имени организации;</a:t>
            </a:r>
          </a:p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воздерживаться от поведения, которое может быть истолковано окружающими как готовность совершить или участвовать в совершении коррупционного правонарушения в интересах или от имени организации;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- незамедлительно информировать непосредственного руководителя/лицо, ответственное за реализацию антикоррупционной политики/руководство организации о случаях склонения работника к совершению коррупционных правонарушений;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- незамедлительно информировать непосредственного начальника/лицо, ответственное за реализацию антикоррупционной политики/руководство организации о ставшей известной работнику информации о случаях совершения коррупционных правонарушений другими работниками, контрагентами организации или иными лицами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;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09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95893" y="197497"/>
            <a:ext cx="7672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7740352" y="6098484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слайд 3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communalnews.com/wp-content/uploads/2020/06/Software-Testing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929" y="863030"/>
            <a:ext cx="114284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05665" y="119677"/>
            <a:ext cx="129614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Часть </a:t>
            </a:r>
            <a:r>
              <a:rPr lang="en-US" sz="2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</a:t>
            </a:r>
            <a:endParaRPr lang="ru-RU" sz="25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14994" y="900318"/>
            <a:ext cx="8277486" cy="5486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ru-RU" sz="5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5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Уведомление работодателя о фактах </a:t>
            </a:r>
          </a:p>
          <a:p>
            <a:r>
              <a:rPr lang="ru-RU" sz="25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обращения в целях склонения </a:t>
            </a:r>
          </a:p>
          <a:p>
            <a:r>
              <a:rPr lang="ru-RU" sz="25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к совершению коррупционного правонарушения</a:t>
            </a:r>
          </a:p>
          <a:p>
            <a:pPr algn="l"/>
            <a:endParaRPr lang="ru-RU" sz="20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обязанность работника: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воздерживаться от совершения и (или) участия в совершении коррупционных правонарушений в интересах или от имени организации;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воздерживаться от поведения, которое может быть истолковано окружающими как готовность совершить или участвовать в совершении коррупционного правонарушения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интересах или от имени организации;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незамедлительно информировать непосредственного руководителя/лицо, ответственное за реализацию антикоррупционной политики/руководство организации о случаях склонения работника к совершению коррупционных правонарушений;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незамедлительно информировать непосредственного начальника/лицо, ответственное за реализацию антикоррупционной политики/руководство организации о ставшей известной работнику информации о случаях совершения коррупционных правонарушений другими работниками, контрагентами организации или иными лицами;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71600" y="711711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6478181" y="3501008"/>
            <a:ext cx="2524341" cy="1800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порядок их регистрации и сроки рассмотрения</a:t>
            </a: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7740352" y="6098484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слайд 4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55420" y="874161"/>
            <a:ext cx="7796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 локальном нормативном акте организации необходимо закрепить:</a:t>
            </a:r>
            <a:endParaRPr lang="ru-RU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https://www.homeppt.com/uploads/2011/11/presentac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994854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3262794" y="4055625"/>
            <a:ext cx="2524341" cy="1800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меры, направленные на обеспечение конфиденциальности полученных сведений и защиты лиц, сообщивших о коррупционных правонарушениях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71672" y="1556792"/>
            <a:ext cx="2524341" cy="1800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требования к содержанию уведомлений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71600" y="1973308"/>
            <a:ext cx="2524341" cy="1800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к</a:t>
            </a:r>
            <a:r>
              <a:rPr lang="ru-RU" sz="1600" dirty="0" smtClean="0">
                <a:solidFill>
                  <a:schemeClr val="bg1"/>
                </a:solidFill>
              </a:rPr>
              <a:t>аналы и формы представления уведомлений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864" y="923639"/>
            <a:ext cx="6796729" cy="5760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Необходимо различать:</a:t>
            </a:r>
            <a:endParaRPr lang="ru-RU" sz="4000" b="1" dirty="0">
              <a:solidFill>
                <a:srgbClr val="C0000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1109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71600" y="711711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2" descr="C:\Users\av_lavrushina\Desktop\линия-значок-вектора-сочинительства-отчета-линейная-концепция-знак-1471835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t="11052" r="23006" b="26610"/>
          <a:stretch/>
        </p:blipFill>
        <p:spPr bwMode="auto">
          <a:xfrm>
            <a:off x="7468607" y="870652"/>
            <a:ext cx="1299579" cy="145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Горизонтальный свиток 13"/>
          <p:cNvSpPr/>
          <p:nvPr/>
        </p:nvSpPr>
        <p:spPr>
          <a:xfrm>
            <a:off x="7740352" y="6098484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слайд 5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4100" name="Picture 4" descr="https://fkr38.ru/wp-content/uploads/2020/09/%D0%92%D0%B0%D0%B6%D0%BD%D0%BE__%D0%98%D0%BD%D1%84%D0%BE%D1%80%D0%BC%D0%B0%D1%86%D0%B8%D1%8F_%D0%B4%D0%BB%D1%8F_%D1%81%D0%BE%D0%B1%D1%81%D1%82%D0%B2%D0%B5%D0%BD%D0%BD%D0%B8%D0%BA%D0%BE%D0%B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50" y="4581128"/>
            <a:ext cx="1172290" cy="13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95893" y="1916832"/>
            <a:ext cx="2467995" cy="1440160"/>
          </a:xfrm>
          <a:prstGeom prst="round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Взятка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3408" y="1917234"/>
            <a:ext cx="2395987" cy="1439758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Подарок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полученный </a:t>
            </a:r>
            <a:r>
              <a:rPr lang="ru-RU" sz="1200" dirty="0">
                <a:solidFill>
                  <a:schemeClr val="tx1"/>
                </a:solidFill>
              </a:rPr>
              <a:t>в связи с протокольными мероприятиями, командировками и другими официальными мероприятиями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1434" y="3356992"/>
            <a:ext cx="3036911" cy="30295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получение </a:t>
            </a:r>
            <a:r>
              <a:rPr lang="ru-RU" sz="1000" dirty="0">
                <a:solidFill>
                  <a:schemeClr val="tx1"/>
                </a:solidFill>
              </a:rPr>
              <a:t>должностным лицом, иностранным должностным лицом либо должностным лицом публичной международной организации лично или через посредника денег, ценных бумаг, иного имущества либо в виде незаконных оказания ему услуг имущественного характера, предоставления иных имущественных прав за совершение действий (бездействие) в пользу взяткодателя или представляемых им лиц, если такие действия (бездействие) входят в служебные полномочия должностного лица либо если оно в силу должностного положения может способствовать таким действиям (бездействию), а равно за общее покровительство или попустительство по </a:t>
            </a:r>
            <a:r>
              <a:rPr lang="ru-RU" sz="1000" dirty="0" smtClean="0">
                <a:solidFill>
                  <a:schemeClr val="tx1"/>
                </a:solidFill>
              </a:rPr>
              <a:t>службе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22945" y="3356992"/>
            <a:ext cx="3036911" cy="30295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chemeClr val="tx1"/>
                </a:solidFill>
              </a:rPr>
              <a:t>подарок, полученный работником от физических (юридических лиц), которые осуществляют дарение исходя из должностного положения одаряемого или исполнения им должностных обязанностей, за исключением канцелярских принадлежностей, которые представляются каждому участнику на протокольных мероприятиях, в командировках и на мероприятиях в целях исполнения ими должностных обязанностей, цветов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и ценных подарков, которые вручены в качестве поощрения (награды</a:t>
            </a:r>
            <a:r>
              <a:rPr lang="ru-RU" sz="1000" dirty="0" smtClean="0">
                <a:solidFill>
                  <a:schemeClr val="tx1"/>
                </a:solidFill>
              </a:rPr>
              <a:t>)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84784"/>
            <a:ext cx="2964903" cy="15121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</a:br>
            <a:endParaRPr lang="ru-RU" sz="2800" b="1" dirty="0">
              <a:solidFill>
                <a:srgbClr val="C0000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227873"/>
            <a:ext cx="7723980" cy="229066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на </a:t>
            </a:r>
            <a:r>
              <a:rPr lang="ru-RU" sz="1800" dirty="0">
                <a:solidFill>
                  <a:schemeClr val="tx1"/>
                </a:solidFill>
              </a:rPr>
              <a:t>организацию налагаются меры административной ответственности в форме кратного штрафа за незаконную передачу, предложение или обещание от имени или в интересах юридического лица должностному лицу денег, ценных бумаг, иного имущества, оказание ему услуг имущественного характера, предоставление имущественных прав за совершение в интересах данного юридического лица должностным лицом действия (бездействие), связанного с занимаемым ими служебным положением</a:t>
            </a:r>
            <a:endParaRPr lang="ru-RU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</a:p>
        </p:txBody>
      </p:sp>
      <p:pic>
        <p:nvPicPr>
          <p:cNvPr id="1109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71600" y="711711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Горизонтальный свиток 7"/>
          <p:cNvSpPr/>
          <p:nvPr/>
        </p:nvSpPr>
        <p:spPr>
          <a:xfrm>
            <a:off x="7752878" y="6098484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слайд 6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www.pkusz.edu.cn/uploadfile/2015/0924/2015092403462685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13294"/>
            <a:ext cx="3708412" cy="246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7017" y="1844824"/>
            <a:ext cx="26048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Статья 19.28 КоАП РФ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83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0718" y="1371693"/>
            <a:ext cx="8149431" cy="923314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a typeface="Calibri" panose="020F0502020204030204" pitchFamily="34" charset="0"/>
              </a:rPr>
              <a:t>В соответствии со ст. 13.3. Федерального закона </a:t>
            </a:r>
            <a:endParaRPr lang="ru-RU" b="1" dirty="0" smtClean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«</a:t>
            </a:r>
            <a:r>
              <a:rPr lang="ru-RU" b="1" dirty="0">
                <a:solidFill>
                  <a:srgbClr val="C00000"/>
                </a:solidFill>
                <a:ea typeface="Calibri" panose="020F0502020204030204" pitchFamily="34" charset="0"/>
              </a:rPr>
              <a:t>О противодействии коррупции» </a:t>
            </a:r>
            <a:r>
              <a:rPr lang="ru-RU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организации </a:t>
            </a:r>
            <a:r>
              <a:rPr lang="ru-RU" b="1" dirty="0">
                <a:solidFill>
                  <a:srgbClr val="C00000"/>
                </a:solidFill>
                <a:ea typeface="Calibri" panose="020F0502020204030204" pitchFamily="34" charset="0"/>
              </a:rPr>
              <a:t>обязаны разрабатывать и принимать меры по предупреждению </a:t>
            </a:r>
            <a:r>
              <a:rPr lang="ru-RU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коррупции:</a:t>
            </a:r>
            <a:endParaRPr lang="ru-RU" b="1" dirty="0">
              <a:solidFill>
                <a:srgbClr val="C00000"/>
              </a:solidFill>
              <a:ea typeface="Calibri" panose="020F0502020204030204" pitchFamily="34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473374" y="2664124"/>
            <a:ext cx="2794799" cy="1818844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a typeface="Calibri" panose="020F0502020204030204" pitchFamily="34" charset="0"/>
              </a:rPr>
              <a:t>определение </a:t>
            </a:r>
            <a:r>
              <a:rPr lang="ru-RU" sz="1600" b="1" dirty="0">
                <a:solidFill>
                  <a:schemeClr val="tx1"/>
                </a:solidFill>
                <a:ea typeface="Calibri" panose="020F0502020204030204" pitchFamily="34" charset="0"/>
              </a:rPr>
              <a:t>лиц, ответственных за профилактику коррупционных и иных правонарушений</a:t>
            </a:r>
          </a:p>
        </p:txBody>
      </p:sp>
      <p:sp>
        <p:nvSpPr>
          <p:cNvPr id="41" name="Шестиугольник 40"/>
          <p:cNvSpPr/>
          <p:nvPr/>
        </p:nvSpPr>
        <p:spPr>
          <a:xfrm>
            <a:off x="3256972" y="2664125"/>
            <a:ext cx="2847854" cy="1818844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ea typeface="Calibri" panose="020F0502020204030204" pitchFamily="34" charset="0"/>
              </a:rPr>
              <a:t>принятие кодекса </a:t>
            </a:r>
            <a:r>
              <a:rPr lang="ru-RU" sz="1800" b="1" dirty="0">
                <a:solidFill>
                  <a:schemeClr val="tx1"/>
                </a:solidFill>
                <a:ea typeface="Calibri" panose="020F0502020204030204" pitchFamily="34" charset="0"/>
              </a:rPr>
              <a:t>этики и служебного поведения работников организации</a:t>
            </a:r>
          </a:p>
        </p:txBody>
      </p:sp>
      <p:sp>
        <p:nvSpPr>
          <p:cNvPr id="43" name="Шестиугольник 42"/>
          <p:cNvSpPr/>
          <p:nvPr/>
        </p:nvSpPr>
        <p:spPr>
          <a:xfrm>
            <a:off x="6095624" y="2683129"/>
            <a:ext cx="2866019" cy="1829565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ea typeface="Calibri" panose="020F0502020204030204" pitchFamily="34" charset="0"/>
              </a:rPr>
              <a:t>предотвращение </a:t>
            </a:r>
            <a:r>
              <a:rPr lang="ru-RU" sz="1700" b="1" dirty="0">
                <a:solidFill>
                  <a:schemeClr val="tx1"/>
                </a:solidFill>
                <a:ea typeface="Calibri" panose="020F0502020204030204" pitchFamily="34" charset="0"/>
              </a:rPr>
              <a:t>и урегулирование конфликта интересов</a:t>
            </a:r>
          </a:p>
        </p:txBody>
      </p:sp>
      <p:sp>
        <p:nvSpPr>
          <p:cNvPr id="17" name="Нашивка 16"/>
          <p:cNvSpPr/>
          <p:nvPr/>
        </p:nvSpPr>
        <p:spPr>
          <a:xfrm rot="5400000">
            <a:off x="4459584" y="-576718"/>
            <a:ext cx="200313" cy="5937786"/>
          </a:xfrm>
          <a:prstGeom prst="chevron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Freeform 30"/>
          <p:cNvSpPr>
            <a:spLocks/>
          </p:cNvSpPr>
          <p:nvPr/>
        </p:nvSpPr>
        <p:spPr bwMode="auto">
          <a:xfrm rot="4888028">
            <a:off x="5846619" y="5419958"/>
            <a:ext cx="305770" cy="178594"/>
          </a:xfrm>
          <a:custGeom>
            <a:avLst/>
            <a:gdLst>
              <a:gd name="T0" fmla="*/ 2147483646 w 206"/>
              <a:gd name="T1" fmla="*/ 2147483646 h 292"/>
              <a:gd name="T2" fmla="*/ 2147483646 w 206"/>
              <a:gd name="T3" fmla="*/ 2147483646 h 292"/>
              <a:gd name="T4" fmla="*/ 2147483646 w 206"/>
              <a:gd name="T5" fmla="*/ 2147483646 h 292"/>
              <a:gd name="T6" fmla="*/ 2147483646 w 206"/>
              <a:gd name="T7" fmla="*/ 2147483646 h 292"/>
              <a:gd name="T8" fmla="*/ 2147483646 w 206"/>
              <a:gd name="T9" fmla="*/ 2147483646 h 292"/>
              <a:gd name="T10" fmla="*/ 2147483646 w 206"/>
              <a:gd name="T11" fmla="*/ 2147483646 h 292"/>
              <a:gd name="T12" fmla="*/ 2147483646 w 206"/>
              <a:gd name="T13" fmla="*/ 2147483646 h 292"/>
              <a:gd name="T14" fmla="*/ 2147483646 w 206"/>
              <a:gd name="T15" fmla="*/ 2147483646 h 292"/>
              <a:gd name="T16" fmla="*/ 2147483646 w 206"/>
              <a:gd name="T17" fmla="*/ 2147483646 h 292"/>
              <a:gd name="T18" fmla="*/ 2147483646 w 206"/>
              <a:gd name="T19" fmla="*/ 2147483646 h 292"/>
              <a:gd name="T20" fmla="*/ 2147483646 w 206"/>
              <a:gd name="T21" fmla="*/ 2147483646 h 292"/>
              <a:gd name="T22" fmla="*/ 2147483646 w 206"/>
              <a:gd name="T23" fmla="*/ 2147483646 h 292"/>
              <a:gd name="T24" fmla="*/ 2147483646 w 206"/>
              <a:gd name="T25" fmla="*/ 2147483646 h 292"/>
              <a:gd name="T26" fmla="*/ 0 w 206"/>
              <a:gd name="T27" fmla="*/ 2147483646 h 292"/>
              <a:gd name="T28" fmla="*/ 2147483646 w 206"/>
              <a:gd name="T29" fmla="*/ 2147483646 h 292"/>
              <a:gd name="T30" fmla="*/ 2147483646 w 206"/>
              <a:gd name="T31" fmla="*/ 2147483646 h 292"/>
              <a:gd name="T32" fmla="*/ 2147483646 w 206"/>
              <a:gd name="T33" fmla="*/ 2147483646 h 292"/>
              <a:gd name="T34" fmla="*/ 2147483646 w 206"/>
              <a:gd name="T35" fmla="*/ 2147483646 h 292"/>
              <a:gd name="T36" fmla="*/ 2147483646 w 206"/>
              <a:gd name="T37" fmla="*/ 2147483646 h 292"/>
              <a:gd name="T38" fmla="*/ 2147483646 w 206"/>
              <a:gd name="T39" fmla="*/ 2147483646 h 292"/>
              <a:gd name="T40" fmla="*/ 2147483646 w 206"/>
              <a:gd name="T41" fmla="*/ 2147483646 h 292"/>
              <a:gd name="T42" fmla="*/ 2147483646 w 206"/>
              <a:gd name="T43" fmla="*/ 2147483646 h 292"/>
              <a:gd name="T44" fmla="*/ 2147483646 w 206"/>
              <a:gd name="T45" fmla="*/ 2147483646 h 292"/>
              <a:gd name="T46" fmla="*/ 2147483646 w 206"/>
              <a:gd name="T47" fmla="*/ 2147483646 h 29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6"/>
              <a:gd name="T73" fmla="*/ 0 h 292"/>
              <a:gd name="T74" fmla="*/ 206 w 206"/>
              <a:gd name="T75" fmla="*/ 292 h 29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06" h="292">
                <a:moveTo>
                  <a:pt x="182" y="8"/>
                </a:moveTo>
                <a:cubicBezTo>
                  <a:pt x="192" y="6"/>
                  <a:pt x="200" y="0"/>
                  <a:pt x="206" y="11"/>
                </a:cubicBezTo>
                <a:cubicBezTo>
                  <a:pt x="204" y="16"/>
                  <a:pt x="201" y="20"/>
                  <a:pt x="196" y="24"/>
                </a:cubicBezTo>
                <a:cubicBezTo>
                  <a:pt x="198" y="67"/>
                  <a:pt x="192" y="109"/>
                  <a:pt x="186" y="144"/>
                </a:cubicBezTo>
                <a:cubicBezTo>
                  <a:pt x="193" y="161"/>
                  <a:pt x="183" y="174"/>
                  <a:pt x="176" y="188"/>
                </a:cubicBezTo>
                <a:cubicBezTo>
                  <a:pt x="170" y="188"/>
                  <a:pt x="165" y="190"/>
                  <a:pt x="161" y="186"/>
                </a:cubicBezTo>
                <a:cubicBezTo>
                  <a:pt x="157" y="182"/>
                  <a:pt x="163" y="166"/>
                  <a:pt x="165" y="158"/>
                </a:cubicBezTo>
                <a:cubicBezTo>
                  <a:pt x="168" y="145"/>
                  <a:pt x="169" y="136"/>
                  <a:pt x="172" y="129"/>
                </a:cubicBezTo>
                <a:cubicBezTo>
                  <a:pt x="173" y="101"/>
                  <a:pt x="178" y="74"/>
                  <a:pt x="178" y="46"/>
                </a:cubicBezTo>
                <a:cubicBezTo>
                  <a:pt x="144" y="89"/>
                  <a:pt x="113" y="131"/>
                  <a:pt x="85" y="176"/>
                </a:cubicBezTo>
                <a:cubicBezTo>
                  <a:pt x="76" y="190"/>
                  <a:pt x="68" y="206"/>
                  <a:pt x="57" y="218"/>
                </a:cubicBezTo>
                <a:cubicBezTo>
                  <a:pt x="56" y="219"/>
                  <a:pt x="59" y="220"/>
                  <a:pt x="57" y="222"/>
                </a:cubicBezTo>
                <a:cubicBezTo>
                  <a:pt x="44" y="236"/>
                  <a:pt x="35" y="272"/>
                  <a:pt x="20" y="286"/>
                </a:cubicBezTo>
                <a:cubicBezTo>
                  <a:pt x="16" y="289"/>
                  <a:pt x="5" y="292"/>
                  <a:pt x="0" y="282"/>
                </a:cubicBezTo>
                <a:cubicBezTo>
                  <a:pt x="16" y="268"/>
                  <a:pt x="23" y="247"/>
                  <a:pt x="34" y="227"/>
                </a:cubicBezTo>
                <a:cubicBezTo>
                  <a:pt x="40" y="217"/>
                  <a:pt x="48" y="208"/>
                  <a:pt x="54" y="198"/>
                </a:cubicBezTo>
                <a:cubicBezTo>
                  <a:pt x="80" y="155"/>
                  <a:pt x="107" y="111"/>
                  <a:pt x="138" y="74"/>
                </a:cubicBezTo>
                <a:cubicBezTo>
                  <a:pt x="146" y="60"/>
                  <a:pt x="159" y="46"/>
                  <a:pt x="171" y="30"/>
                </a:cubicBezTo>
                <a:cubicBezTo>
                  <a:pt x="143" y="39"/>
                  <a:pt x="107" y="71"/>
                  <a:pt x="74" y="93"/>
                </a:cubicBezTo>
                <a:cubicBezTo>
                  <a:pt x="68" y="92"/>
                  <a:pt x="65" y="91"/>
                  <a:pt x="60" y="85"/>
                </a:cubicBezTo>
                <a:cubicBezTo>
                  <a:pt x="65" y="77"/>
                  <a:pt x="74" y="74"/>
                  <a:pt x="80" y="69"/>
                </a:cubicBezTo>
                <a:cubicBezTo>
                  <a:pt x="105" y="51"/>
                  <a:pt x="125" y="29"/>
                  <a:pt x="156" y="15"/>
                </a:cubicBezTo>
                <a:cubicBezTo>
                  <a:pt x="159" y="13"/>
                  <a:pt x="158" y="12"/>
                  <a:pt x="162" y="15"/>
                </a:cubicBezTo>
                <a:cubicBezTo>
                  <a:pt x="165" y="7"/>
                  <a:pt x="173" y="9"/>
                  <a:pt x="182" y="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36000" tIns="0" rIns="0" bIns="0" anchor="ctr"/>
          <a:lstStyle/>
          <a:p>
            <a:endParaRPr lang="ru-RU"/>
          </a:p>
        </p:txBody>
      </p:sp>
      <p:sp>
        <p:nvSpPr>
          <p:cNvPr id="20" name="Freeform 30"/>
          <p:cNvSpPr>
            <a:spLocks/>
          </p:cNvSpPr>
          <p:nvPr/>
        </p:nvSpPr>
        <p:spPr bwMode="auto">
          <a:xfrm rot="10800000">
            <a:off x="2927047" y="5559052"/>
            <a:ext cx="229328" cy="238125"/>
          </a:xfrm>
          <a:custGeom>
            <a:avLst/>
            <a:gdLst>
              <a:gd name="T0" fmla="*/ 2147483646 w 206"/>
              <a:gd name="T1" fmla="*/ 2147483646 h 292"/>
              <a:gd name="T2" fmla="*/ 2147483646 w 206"/>
              <a:gd name="T3" fmla="*/ 2147483646 h 292"/>
              <a:gd name="T4" fmla="*/ 2147483646 w 206"/>
              <a:gd name="T5" fmla="*/ 2147483646 h 292"/>
              <a:gd name="T6" fmla="*/ 2147483646 w 206"/>
              <a:gd name="T7" fmla="*/ 2147483646 h 292"/>
              <a:gd name="T8" fmla="*/ 2147483646 w 206"/>
              <a:gd name="T9" fmla="*/ 2147483646 h 292"/>
              <a:gd name="T10" fmla="*/ 2147483646 w 206"/>
              <a:gd name="T11" fmla="*/ 2147483646 h 292"/>
              <a:gd name="T12" fmla="*/ 2147483646 w 206"/>
              <a:gd name="T13" fmla="*/ 2147483646 h 292"/>
              <a:gd name="T14" fmla="*/ 2147483646 w 206"/>
              <a:gd name="T15" fmla="*/ 2147483646 h 292"/>
              <a:gd name="T16" fmla="*/ 2147483646 w 206"/>
              <a:gd name="T17" fmla="*/ 2147483646 h 292"/>
              <a:gd name="T18" fmla="*/ 2147483646 w 206"/>
              <a:gd name="T19" fmla="*/ 2147483646 h 292"/>
              <a:gd name="T20" fmla="*/ 2147483646 w 206"/>
              <a:gd name="T21" fmla="*/ 2147483646 h 292"/>
              <a:gd name="T22" fmla="*/ 2147483646 w 206"/>
              <a:gd name="T23" fmla="*/ 2147483646 h 292"/>
              <a:gd name="T24" fmla="*/ 2147483646 w 206"/>
              <a:gd name="T25" fmla="*/ 2147483646 h 292"/>
              <a:gd name="T26" fmla="*/ 0 w 206"/>
              <a:gd name="T27" fmla="*/ 2147483646 h 292"/>
              <a:gd name="T28" fmla="*/ 2147483646 w 206"/>
              <a:gd name="T29" fmla="*/ 2147483646 h 292"/>
              <a:gd name="T30" fmla="*/ 2147483646 w 206"/>
              <a:gd name="T31" fmla="*/ 2147483646 h 292"/>
              <a:gd name="T32" fmla="*/ 2147483646 w 206"/>
              <a:gd name="T33" fmla="*/ 2147483646 h 292"/>
              <a:gd name="T34" fmla="*/ 2147483646 w 206"/>
              <a:gd name="T35" fmla="*/ 2147483646 h 292"/>
              <a:gd name="T36" fmla="*/ 2147483646 w 206"/>
              <a:gd name="T37" fmla="*/ 2147483646 h 292"/>
              <a:gd name="T38" fmla="*/ 2147483646 w 206"/>
              <a:gd name="T39" fmla="*/ 2147483646 h 292"/>
              <a:gd name="T40" fmla="*/ 2147483646 w 206"/>
              <a:gd name="T41" fmla="*/ 2147483646 h 292"/>
              <a:gd name="T42" fmla="*/ 2147483646 w 206"/>
              <a:gd name="T43" fmla="*/ 2147483646 h 292"/>
              <a:gd name="T44" fmla="*/ 2147483646 w 206"/>
              <a:gd name="T45" fmla="*/ 2147483646 h 292"/>
              <a:gd name="T46" fmla="*/ 2147483646 w 206"/>
              <a:gd name="T47" fmla="*/ 2147483646 h 29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6"/>
              <a:gd name="T73" fmla="*/ 0 h 292"/>
              <a:gd name="T74" fmla="*/ 206 w 206"/>
              <a:gd name="T75" fmla="*/ 292 h 29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06" h="292">
                <a:moveTo>
                  <a:pt x="182" y="8"/>
                </a:moveTo>
                <a:cubicBezTo>
                  <a:pt x="192" y="6"/>
                  <a:pt x="200" y="0"/>
                  <a:pt x="206" y="11"/>
                </a:cubicBezTo>
                <a:cubicBezTo>
                  <a:pt x="204" y="16"/>
                  <a:pt x="201" y="20"/>
                  <a:pt x="196" y="24"/>
                </a:cubicBezTo>
                <a:cubicBezTo>
                  <a:pt x="198" y="67"/>
                  <a:pt x="192" y="109"/>
                  <a:pt x="186" y="144"/>
                </a:cubicBezTo>
                <a:cubicBezTo>
                  <a:pt x="193" y="161"/>
                  <a:pt x="183" y="174"/>
                  <a:pt x="176" y="188"/>
                </a:cubicBezTo>
                <a:cubicBezTo>
                  <a:pt x="170" y="188"/>
                  <a:pt x="165" y="190"/>
                  <a:pt x="161" y="186"/>
                </a:cubicBezTo>
                <a:cubicBezTo>
                  <a:pt x="157" y="182"/>
                  <a:pt x="163" y="166"/>
                  <a:pt x="165" y="158"/>
                </a:cubicBezTo>
                <a:cubicBezTo>
                  <a:pt x="168" y="145"/>
                  <a:pt x="169" y="136"/>
                  <a:pt x="172" y="129"/>
                </a:cubicBezTo>
                <a:cubicBezTo>
                  <a:pt x="173" y="101"/>
                  <a:pt x="178" y="74"/>
                  <a:pt x="178" y="46"/>
                </a:cubicBezTo>
                <a:cubicBezTo>
                  <a:pt x="144" y="89"/>
                  <a:pt x="113" y="131"/>
                  <a:pt x="85" y="176"/>
                </a:cubicBezTo>
                <a:cubicBezTo>
                  <a:pt x="76" y="190"/>
                  <a:pt x="68" y="206"/>
                  <a:pt x="57" y="218"/>
                </a:cubicBezTo>
                <a:cubicBezTo>
                  <a:pt x="56" y="219"/>
                  <a:pt x="59" y="220"/>
                  <a:pt x="57" y="222"/>
                </a:cubicBezTo>
                <a:cubicBezTo>
                  <a:pt x="44" y="236"/>
                  <a:pt x="35" y="272"/>
                  <a:pt x="20" y="286"/>
                </a:cubicBezTo>
                <a:cubicBezTo>
                  <a:pt x="16" y="289"/>
                  <a:pt x="5" y="292"/>
                  <a:pt x="0" y="282"/>
                </a:cubicBezTo>
                <a:cubicBezTo>
                  <a:pt x="16" y="268"/>
                  <a:pt x="23" y="247"/>
                  <a:pt x="34" y="227"/>
                </a:cubicBezTo>
                <a:cubicBezTo>
                  <a:pt x="40" y="217"/>
                  <a:pt x="48" y="208"/>
                  <a:pt x="54" y="198"/>
                </a:cubicBezTo>
                <a:cubicBezTo>
                  <a:pt x="80" y="155"/>
                  <a:pt x="107" y="111"/>
                  <a:pt x="138" y="74"/>
                </a:cubicBezTo>
                <a:cubicBezTo>
                  <a:pt x="146" y="60"/>
                  <a:pt x="159" y="46"/>
                  <a:pt x="171" y="30"/>
                </a:cubicBezTo>
                <a:cubicBezTo>
                  <a:pt x="143" y="39"/>
                  <a:pt x="107" y="71"/>
                  <a:pt x="74" y="93"/>
                </a:cubicBezTo>
                <a:cubicBezTo>
                  <a:pt x="68" y="92"/>
                  <a:pt x="65" y="91"/>
                  <a:pt x="60" y="85"/>
                </a:cubicBezTo>
                <a:cubicBezTo>
                  <a:pt x="65" y="77"/>
                  <a:pt x="74" y="74"/>
                  <a:pt x="80" y="69"/>
                </a:cubicBezTo>
                <a:cubicBezTo>
                  <a:pt x="105" y="51"/>
                  <a:pt x="125" y="29"/>
                  <a:pt x="156" y="15"/>
                </a:cubicBezTo>
                <a:cubicBezTo>
                  <a:pt x="159" y="13"/>
                  <a:pt x="158" y="12"/>
                  <a:pt x="162" y="15"/>
                </a:cubicBezTo>
                <a:cubicBezTo>
                  <a:pt x="165" y="7"/>
                  <a:pt x="173" y="9"/>
                  <a:pt x="182" y="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36000" tIns="0" rIns="0" bIns="0" anchor="ctr"/>
          <a:lstStyle/>
          <a:p>
            <a:endParaRPr lang="ru-RU"/>
          </a:p>
        </p:txBody>
      </p:sp>
      <p:sp>
        <p:nvSpPr>
          <p:cNvPr id="25" name="Шестиугольник 24"/>
          <p:cNvSpPr/>
          <p:nvPr/>
        </p:nvSpPr>
        <p:spPr>
          <a:xfrm>
            <a:off x="1513336" y="4768691"/>
            <a:ext cx="6092810" cy="1818844"/>
          </a:xfrm>
          <a:prstGeom prst="hex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  <a:ea typeface="Calibri" panose="020F0502020204030204" pitchFamily="34" charset="0"/>
              </a:rPr>
              <a:t>а также:</a:t>
            </a:r>
            <a:r>
              <a:rPr lang="ru-RU" sz="1200" dirty="0">
                <a:solidFill>
                  <a:srgbClr val="C00000"/>
                </a:solidFill>
              </a:rPr>
              <a:t> </a:t>
            </a:r>
            <a:endParaRPr lang="ru-RU" sz="1200" dirty="0" smtClean="0">
              <a:solidFill>
                <a:srgbClr val="C00000"/>
              </a:solidFill>
            </a:endParaRPr>
          </a:p>
          <a:p>
            <a:pPr marL="538163" indent="-179388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сотрудничество организации с правоохранительными органами;</a:t>
            </a:r>
          </a:p>
          <a:p>
            <a:pPr marL="538163" indent="-179388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разработку </a:t>
            </a:r>
            <a:r>
              <a:rPr lang="ru-RU" sz="1200" b="1" dirty="0">
                <a:solidFill>
                  <a:srgbClr val="C00000"/>
                </a:solidFill>
                <a:ea typeface="Calibri" panose="020F0502020204030204" pitchFamily="34" charset="0"/>
              </a:rPr>
              <a:t>и внедрение в практику стандартов и процедур, направленных на обеспечение добросовестной работы организации;</a:t>
            </a:r>
          </a:p>
          <a:p>
            <a:pPr marL="538163" indent="-179388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недопущение </a:t>
            </a:r>
            <a:r>
              <a:rPr lang="ru-RU" sz="1200" b="1" dirty="0">
                <a:solidFill>
                  <a:srgbClr val="C00000"/>
                </a:solidFill>
                <a:ea typeface="Calibri" panose="020F0502020204030204" pitchFamily="34" charset="0"/>
              </a:rPr>
              <a:t>составления неофициальной отчетности и использования поддельных </a:t>
            </a:r>
            <a:r>
              <a:rPr lang="ru-RU" sz="12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документов</a:t>
            </a:r>
            <a:endParaRPr lang="ru-RU" sz="1200" b="1" dirty="0">
              <a:solidFill>
                <a:schemeClr val="accent5"/>
              </a:solidFill>
              <a:ea typeface="Calibri" panose="020F0502020204030204" pitchFamily="34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7752878" y="6098484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слайд </a:t>
            </a:r>
            <a:r>
              <a:rPr lang="en-US" sz="1100" dirty="0" smtClean="0">
                <a:solidFill>
                  <a:schemeClr val="tx1"/>
                </a:solidFill>
              </a:rPr>
              <a:t>7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8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897645" y="60152"/>
            <a:ext cx="1296144" cy="4165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Часть </a:t>
            </a:r>
            <a:r>
              <a:rPr lang="en-US" sz="2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II</a:t>
            </a:r>
            <a:endParaRPr lang="ru-RU" sz="25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020738" y="692696"/>
            <a:ext cx="7645374" cy="476704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Предотвращение и урегулирование конфликта интересов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9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28725" y="1114425"/>
            <a:ext cx="6257925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«Области регулирования», </a:t>
            </a:r>
            <a:r>
              <a:rPr lang="ru-RU" sz="24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которых возникновение конфликта интересов является наиболее </a:t>
            </a:r>
            <a:r>
              <a:rPr lang="ru-RU" sz="24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вероятным:</a:t>
            </a:r>
            <a:endParaRPr lang="ru-RU" sz="24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2968" y="4495799"/>
            <a:ext cx="3000376" cy="14763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принятие решений по кадровым, организационно-техническим, финансовым, материально-техническим или иным вопросам (в том числе, комиссионных) </a:t>
            </a:r>
            <a:br>
              <a:rPr lang="ru-RU" sz="1200" dirty="0"/>
            </a:br>
            <a:r>
              <a:rPr lang="ru-RU" sz="1200" dirty="0"/>
              <a:t>в отношении вышеуказанных лиц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33938" y="4495800"/>
            <a:ext cx="2914650" cy="14763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имущественные обязательства и судебные разбирательства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2967" y="2533650"/>
            <a:ext cx="3000376" cy="14763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осуществление </a:t>
            </a:r>
            <a:r>
              <a:rPr lang="ru-RU" sz="1200" dirty="0">
                <a:solidFill>
                  <a:schemeClr val="tx1"/>
                </a:solidFill>
              </a:rPr>
              <a:t>организационно-распорядительных и административно-хозяйственных функций в отношении родственников или иных лиц, с которыми связана личная заинтересованность </a:t>
            </a:r>
            <a:r>
              <a:rPr lang="ru-RU" sz="1200" dirty="0" smtClean="0">
                <a:solidFill>
                  <a:schemeClr val="tx1"/>
                </a:solidFill>
              </a:rPr>
              <a:t>работника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91075" y="2533650"/>
            <a:ext cx="3000376" cy="14763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заключение государственных контрактов на выполнение работ или оказание услуг с исполнителями, являющимися родственниками или иными близкими лицами </a:t>
            </a:r>
            <a:r>
              <a:rPr lang="ru-RU" sz="1400" dirty="0" smtClean="0"/>
              <a:t>работника </a:t>
            </a:r>
            <a:endParaRPr lang="ru-RU" sz="1400" dirty="0"/>
          </a:p>
        </p:txBody>
      </p:sp>
      <p:pic>
        <p:nvPicPr>
          <p:cNvPr id="18" name="Picture 4" descr="https://fkr38.ru/wp-content/uploads/2020/09/%D0%92%D0%B0%D0%B6%D0%BD%D0%BE__%D0%98%D0%BD%D1%84%D0%BE%D1%80%D0%BC%D0%B0%D1%86%D0%B8%D1%8F_%D0%B4%D0%BB%D1%8F_%D1%81%D0%BE%D0%B1%D1%81%D1%82%D0%B2%D0%B5%D0%BD%D0%BD%D0%B8%D0%BA%D0%BE%D0%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696" y="3513756"/>
            <a:ext cx="864379" cy="127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Горизонтальный свиток 16"/>
          <p:cNvSpPr/>
          <p:nvPr/>
        </p:nvSpPr>
        <p:spPr>
          <a:xfrm>
            <a:off x="7752878" y="6098484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слайд 8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971600" y="711711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5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23975" y="2362198"/>
            <a:ext cx="3000376" cy="14763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ограничение доступа работника к информации, которая может затрагивать его личные интересы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94000" y="2362198"/>
            <a:ext cx="2914650" cy="32718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добровольный отказ работника или его отстранение (постоянное или временное) от участия в обсуждении решений по вопросам, которые находятся или могут оказаться под влиянием конфликта интересов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323974" y="1028700"/>
            <a:ext cx="6684676" cy="100965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римеры </a:t>
            </a:r>
            <a:r>
              <a:rPr lang="ru-RU" sz="28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способов урегулирования конфликта интересов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23974" y="4157662"/>
            <a:ext cx="3000376" cy="14763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изменение функциональных обязанностей работника</a:t>
            </a:r>
          </a:p>
        </p:txBody>
      </p:sp>
      <p:pic>
        <p:nvPicPr>
          <p:cNvPr id="12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Горизонтальный свиток 14"/>
          <p:cNvSpPr/>
          <p:nvPr/>
        </p:nvSpPr>
        <p:spPr>
          <a:xfrm>
            <a:off x="7905278" y="6106868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слайд </a:t>
            </a:r>
            <a:r>
              <a:rPr lang="ru-RU" sz="1100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16" name="Picture 2" descr="https://www.homeppt.com/uploads/2011/11/presentac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95849"/>
            <a:ext cx="2335958" cy="17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971600" y="711711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8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5107</TotalTime>
  <Words>916</Words>
  <Application>Microsoft Office PowerPoint</Application>
  <PresentationFormat>Экран (4:3)</PresentationFormat>
  <Paragraphs>111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«Актуальные вопросы осуществления деятельности по профилактике коррупционных правонарушений»</vt:lpstr>
      <vt:lpstr>  </vt:lpstr>
      <vt:lpstr>                          </vt:lpstr>
      <vt:lpstr>Презентация PowerPoint</vt:lpstr>
      <vt:lpstr> Необходимо различать:</vt:lpstr>
      <vt:lpstr> </vt:lpstr>
      <vt:lpstr>Презентация PowerPoint</vt:lpstr>
      <vt:lpstr>Презентация PowerPoint</vt:lpstr>
      <vt:lpstr>Презентация PowerPoint</vt:lpstr>
      <vt:lpstr>Контактная информация: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надлежащего исполнения государственными гражданскими служащими Ленинградской области  обязанности по представлению  сведений о доходах, расходах,  об имуществе и обязательствах имущественного характера</dc:title>
  <dc:creator>Алина Витальевна Лаврушина</dc:creator>
  <cp:lastModifiedBy>Владислав Петрович Секрет</cp:lastModifiedBy>
  <cp:revision>321</cp:revision>
  <dcterms:created xsi:type="dcterms:W3CDTF">2016-03-28T08:37:28Z</dcterms:created>
  <dcterms:modified xsi:type="dcterms:W3CDTF">2021-09-28T19:53:45Z</dcterms:modified>
</cp:coreProperties>
</file>