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56" r:id="rId2"/>
    <p:sldId id="301" r:id="rId3"/>
    <p:sldId id="300" r:id="rId4"/>
    <p:sldId id="302" r:id="rId5"/>
    <p:sldId id="303" r:id="rId6"/>
    <p:sldId id="304" r:id="rId7"/>
    <p:sldId id="305" r:id="rId8"/>
    <p:sldId id="308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9ED"/>
    <a:srgbClr val="1E7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7" autoAdjust="0"/>
    <p:restoredTop sz="94660"/>
  </p:normalViewPr>
  <p:slideViewPr>
    <p:cSldViewPr>
      <p:cViewPr varScale="1">
        <p:scale>
          <a:sx n="126" d="100"/>
          <a:sy n="126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23F72-61C1-4A24-8ED4-D0B234C554CE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0CD252-793E-4EDE-BD1B-95F478498ADB}">
      <dgm:prSet phldrT="[Текст]" custT="1"/>
      <dgm:spPr/>
      <dgm:t>
        <a:bodyPr/>
        <a:lstStyle/>
        <a:p>
          <a:r>
            <a:rPr lang="ru-RU" sz="1800" dirty="0" smtClean="0"/>
            <a:t>Администрация Губернатора и Правительства </a:t>
          </a:r>
          <a:br>
            <a:rPr lang="ru-RU" sz="1800" dirty="0" smtClean="0"/>
          </a:br>
          <a:r>
            <a:rPr lang="ru-RU" sz="1800" dirty="0" smtClean="0"/>
            <a:t>Ленинградской области является государственным органом Ленинградской области по профилактике коррупционных и иных правонарушений, осуществляет функции по обеспечению в Ленинградской области единой государственной политики в области противодействия коррупции </a:t>
          </a:r>
          <a:r>
            <a:rPr lang="ru-RU" sz="1500" dirty="0" smtClean="0"/>
            <a:t/>
          </a:r>
          <a:br>
            <a:rPr lang="ru-RU" sz="1500" dirty="0" smtClean="0"/>
          </a:br>
          <a:r>
            <a:rPr lang="ru-RU" sz="1500" i="1" dirty="0" smtClean="0"/>
            <a:t>(постановление Правительства Ленинградской области </a:t>
          </a:r>
          <a:br>
            <a:rPr lang="ru-RU" sz="1500" i="1" dirty="0" smtClean="0"/>
          </a:br>
          <a:r>
            <a:rPr lang="ru-RU" sz="1500" i="1" dirty="0" smtClean="0"/>
            <a:t>от 10.09.2012 № 282)</a:t>
          </a:r>
          <a:endParaRPr lang="ru-RU" sz="1500" i="1" dirty="0"/>
        </a:p>
      </dgm:t>
    </dgm:pt>
    <dgm:pt modelId="{3EC08B94-CF71-460E-A666-439AD66FA661}" type="parTrans" cxnId="{1BA1E8D7-893B-4F36-8FB5-915638FD1A8C}">
      <dgm:prSet/>
      <dgm:spPr/>
      <dgm:t>
        <a:bodyPr/>
        <a:lstStyle/>
        <a:p>
          <a:endParaRPr lang="ru-RU"/>
        </a:p>
      </dgm:t>
    </dgm:pt>
    <dgm:pt modelId="{0AB487AE-2BD7-404A-8EAD-450D6ED35CC3}" type="sibTrans" cxnId="{1BA1E8D7-893B-4F36-8FB5-915638FD1A8C}">
      <dgm:prSet/>
      <dgm:spPr/>
      <dgm:t>
        <a:bodyPr/>
        <a:lstStyle/>
        <a:p>
          <a:endParaRPr lang="ru-RU"/>
        </a:p>
      </dgm:t>
    </dgm:pt>
    <dgm:pt modelId="{76FAF239-2F48-4B0F-AF86-BF86E6D1CF9E}">
      <dgm:prSet phldrT="[Текст]" phldr="1"/>
      <dgm:spPr/>
      <dgm:t>
        <a:bodyPr/>
        <a:lstStyle/>
        <a:p>
          <a:endParaRPr lang="ru-RU" dirty="0"/>
        </a:p>
      </dgm:t>
    </dgm:pt>
    <dgm:pt modelId="{77FAF44B-D256-4D02-B4DF-80A5965B9915}" type="parTrans" cxnId="{E9860F2E-E0AD-4539-95E1-4F5E10FA5911}">
      <dgm:prSet/>
      <dgm:spPr/>
      <dgm:t>
        <a:bodyPr/>
        <a:lstStyle/>
        <a:p>
          <a:endParaRPr lang="ru-RU"/>
        </a:p>
      </dgm:t>
    </dgm:pt>
    <dgm:pt modelId="{07659E54-32F8-4D74-AE16-B463CEC1E23E}" type="sibTrans" cxnId="{E9860F2E-E0AD-4539-95E1-4F5E10FA5911}">
      <dgm:prSet/>
      <dgm:spPr/>
      <dgm:t>
        <a:bodyPr/>
        <a:lstStyle/>
        <a:p>
          <a:endParaRPr lang="ru-RU"/>
        </a:p>
      </dgm:t>
    </dgm:pt>
    <dgm:pt modelId="{75C62339-89FA-4755-9912-6C6D8CEB05E5}">
      <dgm:prSet phldrT="[Текст]" custT="1"/>
      <dgm:spPr/>
      <dgm:t>
        <a:bodyPr/>
        <a:lstStyle/>
        <a:p>
          <a:r>
            <a:rPr lang="ru-RU" sz="1600" dirty="0" smtClean="0"/>
            <a:t>В целях осуществления действенного контроля за соблюдением законодательства о противодействии коррупции с 2018 года проводится антикоррупционный аудит в формате выездных проверок работы органов исполнительной власти по профилактике коррупционных </a:t>
          </a:r>
          <a:br>
            <a:rPr lang="ru-RU" sz="1600" dirty="0" smtClean="0"/>
          </a:br>
          <a:r>
            <a:rPr lang="ru-RU" sz="1600" dirty="0" smtClean="0"/>
            <a:t>и иных правонарушений в рамках которых, </a:t>
          </a:r>
          <a:r>
            <a:rPr lang="ru-RU" sz="1600" dirty="0" smtClean="0"/>
            <a:t/>
          </a:r>
          <a:br>
            <a:rPr lang="ru-RU" sz="1600" dirty="0" smtClean="0"/>
          </a:br>
          <a:r>
            <a:rPr lang="ru-RU" sz="1600" dirty="0" smtClean="0"/>
            <a:t>в </a:t>
          </a:r>
          <a:r>
            <a:rPr lang="ru-RU" sz="1600" dirty="0" smtClean="0"/>
            <a:t>том числе анализируется работа, проводимая </a:t>
          </a:r>
          <a:r>
            <a:rPr lang="ru-RU" sz="1600" dirty="0" smtClean="0"/>
            <a:t/>
          </a:r>
          <a:br>
            <a:rPr lang="ru-RU" sz="1600" dirty="0" smtClean="0"/>
          </a:br>
          <a:r>
            <a:rPr lang="ru-RU" sz="1600" dirty="0" smtClean="0"/>
            <a:t>в </a:t>
          </a:r>
          <a:r>
            <a:rPr lang="ru-RU" sz="1600" dirty="0" smtClean="0"/>
            <a:t>отношении подведомственных государственных учреждений </a:t>
          </a:r>
          <a:r>
            <a:rPr lang="ru-RU" sz="1600" dirty="0" smtClean="0"/>
            <a:t>и </a:t>
          </a:r>
          <a:r>
            <a:rPr lang="ru-RU" sz="1600" dirty="0" smtClean="0"/>
            <a:t>организаций.</a:t>
          </a:r>
          <a:endParaRPr lang="ru-RU" sz="1600" dirty="0"/>
        </a:p>
      </dgm:t>
    </dgm:pt>
    <dgm:pt modelId="{35B13B80-E3B8-4E44-9C72-63B9DA83770E}" type="parTrans" cxnId="{F3877AF8-5DED-49D2-9838-6720E57606A6}">
      <dgm:prSet/>
      <dgm:spPr/>
      <dgm:t>
        <a:bodyPr/>
        <a:lstStyle/>
        <a:p>
          <a:endParaRPr lang="ru-RU"/>
        </a:p>
      </dgm:t>
    </dgm:pt>
    <dgm:pt modelId="{16474177-BD4D-4280-A219-9E4E7BEA8E6C}" type="sibTrans" cxnId="{F3877AF8-5DED-49D2-9838-6720E57606A6}">
      <dgm:prSet/>
      <dgm:spPr/>
      <dgm:t>
        <a:bodyPr/>
        <a:lstStyle/>
        <a:p>
          <a:endParaRPr lang="ru-RU"/>
        </a:p>
      </dgm:t>
    </dgm:pt>
    <dgm:pt modelId="{8F431A43-F07B-4138-9D1C-0417EFD3F046}">
      <dgm:prSet phldrT="[Текст]" phldr="1"/>
      <dgm:spPr/>
      <dgm:t>
        <a:bodyPr/>
        <a:lstStyle/>
        <a:p>
          <a:endParaRPr lang="ru-RU" dirty="0"/>
        </a:p>
      </dgm:t>
    </dgm:pt>
    <dgm:pt modelId="{88A24E64-9BD0-4ACC-93A5-405775926424}" type="sibTrans" cxnId="{19481127-AA89-44CF-9924-B80B922EC915}">
      <dgm:prSet/>
      <dgm:spPr/>
      <dgm:t>
        <a:bodyPr/>
        <a:lstStyle/>
        <a:p>
          <a:endParaRPr lang="ru-RU"/>
        </a:p>
      </dgm:t>
    </dgm:pt>
    <dgm:pt modelId="{AD671AD7-7F2A-4EA4-B083-CAB69084A8A3}" type="parTrans" cxnId="{19481127-AA89-44CF-9924-B80B922EC915}">
      <dgm:prSet/>
      <dgm:spPr/>
      <dgm:t>
        <a:bodyPr/>
        <a:lstStyle/>
        <a:p>
          <a:endParaRPr lang="ru-RU"/>
        </a:p>
      </dgm:t>
    </dgm:pt>
    <dgm:pt modelId="{B9F40C97-CAFC-4BE6-B8A9-794E7C157E76}" type="pres">
      <dgm:prSet presAssocID="{0BE23F72-61C1-4A24-8ED4-D0B234C554C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B6F466-5E2F-4265-B483-6904D7F55A95}" type="pres">
      <dgm:prSet presAssocID="{8F431A43-F07B-4138-9D1C-0417EFD3F046}" presName="composite" presStyleCnt="0"/>
      <dgm:spPr/>
    </dgm:pt>
    <dgm:pt modelId="{35170F77-D0F4-4472-9D8B-C661E553BD0F}" type="pres">
      <dgm:prSet presAssocID="{8F431A43-F07B-4138-9D1C-0417EFD3F04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0E47F-AD48-4E49-A3E8-AA7199D606CF}" type="pres">
      <dgm:prSet presAssocID="{8F431A43-F07B-4138-9D1C-0417EFD3F04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F588D-1CD5-4E5A-B7D3-7D059124664C}" type="pres">
      <dgm:prSet presAssocID="{88A24E64-9BD0-4ACC-93A5-405775926424}" presName="sp" presStyleCnt="0"/>
      <dgm:spPr/>
    </dgm:pt>
    <dgm:pt modelId="{5E4BB586-62A5-4A87-AD8E-2EEDD7ECDAC9}" type="pres">
      <dgm:prSet presAssocID="{76FAF239-2F48-4B0F-AF86-BF86E6D1CF9E}" presName="composite" presStyleCnt="0"/>
      <dgm:spPr/>
    </dgm:pt>
    <dgm:pt modelId="{8263446A-FC1F-41BE-AED1-8CD9F4326B6C}" type="pres">
      <dgm:prSet presAssocID="{76FAF239-2F48-4B0F-AF86-BF86E6D1CF9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37653-A3FC-4E03-8844-DB1A924FF237}" type="pres">
      <dgm:prSet presAssocID="{76FAF239-2F48-4B0F-AF86-BF86E6D1CF9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C11666-7D88-4800-AD8B-ED842D4FCB6F}" type="presOf" srcId="{0BE23F72-61C1-4A24-8ED4-D0B234C554CE}" destId="{B9F40C97-CAFC-4BE6-B8A9-794E7C157E76}" srcOrd="0" destOrd="0" presId="urn:microsoft.com/office/officeart/2005/8/layout/chevron2"/>
    <dgm:cxn modelId="{AB68BEDD-6401-4DB8-8579-FEFA11B766D5}" type="presOf" srcId="{75C62339-89FA-4755-9912-6C6D8CEB05E5}" destId="{36B37653-A3FC-4E03-8844-DB1A924FF237}" srcOrd="0" destOrd="0" presId="urn:microsoft.com/office/officeart/2005/8/layout/chevron2"/>
    <dgm:cxn modelId="{1BA1E8D7-893B-4F36-8FB5-915638FD1A8C}" srcId="{8F431A43-F07B-4138-9D1C-0417EFD3F046}" destId="{E80CD252-793E-4EDE-BD1B-95F478498ADB}" srcOrd="0" destOrd="0" parTransId="{3EC08B94-CF71-460E-A666-439AD66FA661}" sibTransId="{0AB487AE-2BD7-404A-8EAD-450D6ED35CC3}"/>
    <dgm:cxn modelId="{19481127-AA89-44CF-9924-B80B922EC915}" srcId="{0BE23F72-61C1-4A24-8ED4-D0B234C554CE}" destId="{8F431A43-F07B-4138-9D1C-0417EFD3F046}" srcOrd="0" destOrd="0" parTransId="{AD671AD7-7F2A-4EA4-B083-CAB69084A8A3}" sibTransId="{88A24E64-9BD0-4ACC-93A5-405775926424}"/>
    <dgm:cxn modelId="{F3877AF8-5DED-49D2-9838-6720E57606A6}" srcId="{76FAF239-2F48-4B0F-AF86-BF86E6D1CF9E}" destId="{75C62339-89FA-4755-9912-6C6D8CEB05E5}" srcOrd="0" destOrd="0" parTransId="{35B13B80-E3B8-4E44-9C72-63B9DA83770E}" sibTransId="{16474177-BD4D-4280-A219-9E4E7BEA8E6C}"/>
    <dgm:cxn modelId="{E9860F2E-E0AD-4539-95E1-4F5E10FA5911}" srcId="{0BE23F72-61C1-4A24-8ED4-D0B234C554CE}" destId="{76FAF239-2F48-4B0F-AF86-BF86E6D1CF9E}" srcOrd="1" destOrd="0" parTransId="{77FAF44B-D256-4D02-B4DF-80A5965B9915}" sibTransId="{07659E54-32F8-4D74-AE16-B463CEC1E23E}"/>
    <dgm:cxn modelId="{C7BB188C-E791-4ACD-B970-D6EA7450E5DB}" type="presOf" srcId="{E80CD252-793E-4EDE-BD1B-95F478498ADB}" destId="{F440E47F-AD48-4E49-A3E8-AA7199D606CF}" srcOrd="0" destOrd="0" presId="urn:microsoft.com/office/officeart/2005/8/layout/chevron2"/>
    <dgm:cxn modelId="{23B8DD0C-B301-4066-BAC7-F6253AE72801}" type="presOf" srcId="{8F431A43-F07B-4138-9D1C-0417EFD3F046}" destId="{35170F77-D0F4-4472-9D8B-C661E553BD0F}" srcOrd="0" destOrd="0" presId="urn:microsoft.com/office/officeart/2005/8/layout/chevron2"/>
    <dgm:cxn modelId="{140996A0-B617-424D-BFFD-14B7E71D3764}" type="presOf" srcId="{76FAF239-2F48-4B0F-AF86-BF86E6D1CF9E}" destId="{8263446A-FC1F-41BE-AED1-8CD9F4326B6C}" srcOrd="0" destOrd="0" presId="urn:microsoft.com/office/officeart/2005/8/layout/chevron2"/>
    <dgm:cxn modelId="{1A2FEA29-235E-4129-8004-C0A0FEB02A82}" type="presParOf" srcId="{B9F40C97-CAFC-4BE6-B8A9-794E7C157E76}" destId="{1DB6F466-5E2F-4265-B483-6904D7F55A95}" srcOrd="0" destOrd="0" presId="urn:microsoft.com/office/officeart/2005/8/layout/chevron2"/>
    <dgm:cxn modelId="{E6D736E2-C7ED-40D7-89B5-86B0A599AA87}" type="presParOf" srcId="{1DB6F466-5E2F-4265-B483-6904D7F55A95}" destId="{35170F77-D0F4-4472-9D8B-C661E553BD0F}" srcOrd="0" destOrd="0" presId="urn:microsoft.com/office/officeart/2005/8/layout/chevron2"/>
    <dgm:cxn modelId="{4A9CFE0C-FB50-48CB-8822-836186471296}" type="presParOf" srcId="{1DB6F466-5E2F-4265-B483-6904D7F55A95}" destId="{F440E47F-AD48-4E49-A3E8-AA7199D606CF}" srcOrd="1" destOrd="0" presId="urn:microsoft.com/office/officeart/2005/8/layout/chevron2"/>
    <dgm:cxn modelId="{D100C11F-D1D0-473E-921C-764363C57EEC}" type="presParOf" srcId="{B9F40C97-CAFC-4BE6-B8A9-794E7C157E76}" destId="{45FF588D-1CD5-4E5A-B7D3-7D059124664C}" srcOrd="1" destOrd="0" presId="urn:microsoft.com/office/officeart/2005/8/layout/chevron2"/>
    <dgm:cxn modelId="{E40FCAB4-D73A-4AAD-9D18-21D11CC23F22}" type="presParOf" srcId="{B9F40C97-CAFC-4BE6-B8A9-794E7C157E76}" destId="{5E4BB586-62A5-4A87-AD8E-2EEDD7ECDAC9}" srcOrd="2" destOrd="0" presId="urn:microsoft.com/office/officeart/2005/8/layout/chevron2"/>
    <dgm:cxn modelId="{AD86D22F-D7FB-4856-A2B2-860F04B1A1DA}" type="presParOf" srcId="{5E4BB586-62A5-4A87-AD8E-2EEDD7ECDAC9}" destId="{8263446A-FC1F-41BE-AED1-8CD9F4326B6C}" srcOrd="0" destOrd="0" presId="urn:microsoft.com/office/officeart/2005/8/layout/chevron2"/>
    <dgm:cxn modelId="{44D93B47-D57B-4B6D-AB22-471125EDBD51}" type="presParOf" srcId="{5E4BB586-62A5-4A87-AD8E-2EEDD7ECDAC9}" destId="{36B37653-A3FC-4E03-8844-DB1A924FF2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9B2206-F4C7-4D82-9C58-09BAD859D14D}" type="doc">
      <dgm:prSet loTypeId="urn:microsoft.com/office/officeart/2008/layout/RadialCluster" loCatId="cycle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5A5DA9F-7CB5-486E-8BB2-89F577403253}">
      <dgm:prSet phldrT="[Текст]"/>
      <dgm:spPr/>
      <dgm:t>
        <a:bodyPr/>
        <a:lstStyle/>
        <a:p>
          <a:r>
            <a:rPr lang="ru-RU" dirty="0" smtClean="0"/>
            <a:t>Деятельность оценивается  по следующим направлениям: </a:t>
          </a:r>
          <a:endParaRPr lang="ru-RU" dirty="0"/>
        </a:p>
      </dgm:t>
    </dgm:pt>
    <dgm:pt modelId="{C2009D1B-80AB-4EDF-900F-D807CE0CF5A4}" type="parTrans" cxnId="{FD72501B-27BB-49EC-B184-7B9BA4EA7B9E}">
      <dgm:prSet/>
      <dgm:spPr/>
      <dgm:t>
        <a:bodyPr/>
        <a:lstStyle/>
        <a:p>
          <a:endParaRPr lang="ru-RU"/>
        </a:p>
      </dgm:t>
    </dgm:pt>
    <dgm:pt modelId="{6E97FB44-F479-4376-8A30-4DFAE430190E}" type="sibTrans" cxnId="{FD72501B-27BB-49EC-B184-7B9BA4EA7B9E}">
      <dgm:prSet/>
      <dgm:spPr/>
      <dgm:t>
        <a:bodyPr/>
        <a:lstStyle/>
        <a:p>
          <a:endParaRPr lang="ru-RU"/>
        </a:p>
      </dgm:t>
    </dgm:pt>
    <dgm:pt modelId="{90FFB092-7D63-4BAC-90F6-8331A66C0F3C}">
      <dgm:prSet phldrT="[Текст]"/>
      <dgm:spPr/>
      <dgm:t>
        <a:bodyPr/>
        <a:lstStyle/>
        <a:p>
          <a:r>
            <a:rPr lang="ru-RU" dirty="0" smtClean="0"/>
            <a:t>- организация работы 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по </a:t>
          </a:r>
          <a:r>
            <a:rPr lang="ru-RU" dirty="0" smtClean="0"/>
            <a:t>разработке 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и </a:t>
          </a:r>
          <a:r>
            <a:rPr lang="ru-RU" dirty="0" smtClean="0"/>
            <a:t>принятию локальных нормативных </a:t>
          </a:r>
          <a:r>
            <a:rPr lang="ru-RU" dirty="0" smtClean="0"/>
            <a:t>актов </a:t>
          </a:r>
          <a:endParaRPr lang="ru-RU" dirty="0"/>
        </a:p>
      </dgm:t>
    </dgm:pt>
    <dgm:pt modelId="{DCB14690-4D7E-4C90-A2E4-1138967247E5}" type="parTrans" cxnId="{F7F1E162-62AF-4690-B0DA-0A1AE57C24AF}">
      <dgm:prSet/>
      <dgm:spPr/>
      <dgm:t>
        <a:bodyPr/>
        <a:lstStyle/>
        <a:p>
          <a:endParaRPr lang="ru-RU"/>
        </a:p>
      </dgm:t>
    </dgm:pt>
    <dgm:pt modelId="{A7D9EC29-82DC-4D40-A041-5ABA7ADA022A}" type="sibTrans" cxnId="{F7F1E162-62AF-4690-B0DA-0A1AE57C24AF}">
      <dgm:prSet/>
      <dgm:spPr/>
      <dgm:t>
        <a:bodyPr/>
        <a:lstStyle/>
        <a:p>
          <a:endParaRPr lang="ru-RU"/>
        </a:p>
      </dgm:t>
    </dgm:pt>
    <dgm:pt modelId="{9CB3E103-C5AD-457C-94E6-C2A6353599A1}">
      <dgm:prSet/>
      <dgm:spPr/>
      <dgm:t>
        <a:bodyPr/>
        <a:lstStyle/>
        <a:p>
          <a:r>
            <a:rPr lang="ru-RU" dirty="0" smtClean="0"/>
            <a:t>- исполнение рекомендаций Минтруда России 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при </a:t>
          </a:r>
          <a:r>
            <a:rPr lang="ru-RU" dirty="0" smtClean="0"/>
            <a:t>принятии мер, предусмотренных статьей 13.3 Федерального закона 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от </a:t>
          </a:r>
          <a:r>
            <a:rPr lang="ru-RU" dirty="0" smtClean="0"/>
            <a:t>25.12.2008 № </a:t>
          </a:r>
          <a:r>
            <a:rPr lang="ru-RU" dirty="0" smtClean="0"/>
            <a:t>273-ФЗ</a:t>
          </a:r>
          <a:endParaRPr lang="ru-RU" dirty="0"/>
        </a:p>
      </dgm:t>
    </dgm:pt>
    <dgm:pt modelId="{7C4A7CD2-AE8E-4AF6-A78F-16B3C767D37B}" type="parTrans" cxnId="{BDB9B826-F4B0-49B8-94BF-CAD3824F2602}">
      <dgm:prSet/>
      <dgm:spPr/>
      <dgm:t>
        <a:bodyPr/>
        <a:lstStyle/>
        <a:p>
          <a:endParaRPr lang="ru-RU"/>
        </a:p>
      </dgm:t>
    </dgm:pt>
    <dgm:pt modelId="{08FF2338-0D7D-4B39-AD0E-2E3B31CD027A}" type="sibTrans" cxnId="{BDB9B826-F4B0-49B8-94BF-CAD3824F2602}">
      <dgm:prSet/>
      <dgm:spPr/>
      <dgm:t>
        <a:bodyPr/>
        <a:lstStyle/>
        <a:p>
          <a:endParaRPr lang="ru-RU"/>
        </a:p>
      </dgm:t>
    </dgm:pt>
    <dgm:pt modelId="{3332DF9E-40BC-4DCD-BFE6-534A200D4B90}">
      <dgm:prSet/>
      <dgm:spPr/>
      <dgm:t>
        <a:bodyPr/>
        <a:lstStyle/>
        <a:p>
          <a:r>
            <a:rPr lang="ru-RU" dirty="0" smtClean="0"/>
            <a:t>деятельность в сфере закупок товаров, работ, услуг для обеспечения государственных </a:t>
          </a:r>
          <a:r>
            <a:rPr lang="ru-RU" dirty="0" smtClean="0"/>
            <a:t>нужд</a:t>
          </a:r>
          <a:endParaRPr lang="ru-RU" dirty="0"/>
        </a:p>
      </dgm:t>
    </dgm:pt>
    <dgm:pt modelId="{27734CD5-90F9-408A-9097-81356713D41E}" type="parTrans" cxnId="{04AA601C-34B1-4C18-9992-21E3B0592F04}">
      <dgm:prSet/>
      <dgm:spPr/>
      <dgm:t>
        <a:bodyPr/>
        <a:lstStyle/>
        <a:p>
          <a:endParaRPr lang="ru-RU"/>
        </a:p>
      </dgm:t>
    </dgm:pt>
    <dgm:pt modelId="{79D98AA2-3101-4BA7-BE1D-6E5EF8C68ACF}" type="sibTrans" cxnId="{04AA601C-34B1-4C18-9992-21E3B0592F04}">
      <dgm:prSet/>
      <dgm:spPr/>
      <dgm:t>
        <a:bodyPr/>
        <a:lstStyle/>
        <a:p>
          <a:endParaRPr lang="ru-RU"/>
        </a:p>
      </dgm:t>
    </dgm:pt>
    <dgm:pt modelId="{16909AE8-CFF7-4957-A52E-14CF984B23D0}">
      <dgm:prSet/>
      <dgm:spPr/>
      <dgm:t>
        <a:bodyPr/>
        <a:lstStyle/>
        <a:p>
          <a:r>
            <a:rPr lang="ru-RU" dirty="0" smtClean="0"/>
            <a:t>работа с актами прокурорского реагирования, материалами, поступающими 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из </a:t>
          </a:r>
          <a:r>
            <a:rPr lang="ru-RU" dirty="0" smtClean="0"/>
            <a:t>правоохранительных </a:t>
          </a:r>
          <a:r>
            <a:rPr lang="ru-RU" dirty="0" smtClean="0"/>
            <a:t>органов</a:t>
          </a:r>
          <a:endParaRPr lang="ru-RU" dirty="0"/>
        </a:p>
      </dgm:t>
    </dgm:pt>
    <dgm:pt modelId="{1C86A986-AB6F-4263-BBDD-D62F6700F39F}" type="parTrans" cxnId="{04E9B045-3E9C-4AEF-9A7E-47C841D62B2B}">
      <dgm:prSet/>
      <dgm:spPr/>
      <dgm:t>
        <a:bodyPr/>
        <a:lstStyle/>
        <a:p>
          <a:endParaRPr lang="ru-RU"/>
        </a:p>
      </dgm:t>
    </dgm:pt>
    <dgm:pt modelId="{D45EFDED-2AAB-40B8-AA13-DB94C174E0EE}" type="sibTrans" cxnId="{04E9B045-3E9C-4AEF-9A7E-47C841D62B2B}">
      <dgm:prSet/>
      <dgm:spPr/>
      <dgm:t>
        <a:bodyPr/>
        <a:lstStyle/>
        <a:p>
          <a:endParaRPr lang="ru-RU"/>
        </a:p>
      </dgm:t>
    </dgm:pt>
    <dgm:pt modelId="{011F8B6D-7D16-4159-AB82-4257A5C5F47D}">
      <dgm:prSet/>
      <dgm:spPr/>
      <dgm:t>
        <a:bodyPr/>
        <a:lstStyle/>
        <a:p>
          <a:r>
            <a:rPr lang="ru-RU" dirty="0" smtClean="0"/>
            <a:t>просвещение в сфере противодействия </a:t>
          </a:r>
          <a:r>
            <a:rPr lang="ru-RU" dirty="0" smtClean="0"/>
            <a:t>коррупции</a:t>
          </a:r>
          <a:endParaRPr lang="ru-RU" dirty="0"/>
        </a:p>
      </dgm:t>
    </dgm:pt>
    <dgm:pt modelId="{E6E40309-D8BB-4D55-A5AE-9FC95E311A2E}" type="parTrans" cxnId="{5FFEB3E4-D7BC-40E5-95CC-067D2345CFB7}">
      <dgm:prSet/>
      <dgm:spPr/>
      <dgm:t>
        <a:bodyPr/>
        <a:lstStyle/>
        <a:p>
          <a:endParaRPr lang="ru-RU"/>
        </a:p>
      </dgm:t>
    </dgm:pt>
    <dgm:pt modelId="{29843F81-524D-4F1F-A966-2CB3A86C4A1C}" type="sibTrans" cxnId="{5FFEB3E4-D7BC-40E5-95CC-067D2345CFB7}">
      <dgm:prSet/>
      <dgm:spPr/>
      <dgm:t>
        <a:bodyPr/>
        <a:lstStyle/>
        <a:p>
          <a:endParaRPr lang="ru-RU"/>
        </a:p>
      </dgm:t>
    </dgm:pt>
    <dgm:pt modelId="{C2E52C98-4FB7-4F6D-8429-7B86727EFD05}">
      <dgm:prSet/>
      <dgm:spPr/>
      <dgm:t>
        <a:bodyPr/>
        <a:lstStyle/>
        <a:p>
          <a:r>
            <a:rPr lang="ru-RU" dirty="0" smtClean="0"/>
            <a:t>информационная </a:t>
          </a:r>
          <a:r>
            <a:rPr lang="ru-RU" dirty="0" smtClean="0"/>
            <a:t>открытость</a:t>
          </a:r>
          <a:endParaRPr lang="ru-RU" dirty="0"/>
        </a:p>
      </dgm:t>
    </dgm:pt>
    <dgm:pt modelId="{3B817C86-037C-49A6-9F90-2606201928C6}" type="parTrans" cxnId="{8A9D1ACE-7F26-488F-A54E-AF0672A96560}">
      <dgm:prSet/>
      <dgm:spPr/>
      <dgm:t>
        <a:bodyPr/>
        <a:lstStyle/>
        <a:p>
          <a:endParaRPr lang="ru-RU"/>
        </a:p>
      </dgm:t>
    </dgm:pt>
    <dgm:pt modelId="{D7B843BA-8313-4235-B4EF-F00E05667905}" type="sibTrans" cxnId="{8A9D1ACE-7F26-488F-A54E-AF0672A96560}">
      <dgm:prSet/>
      <dgm:spPr/>
      <dgm:t>
        <a:bodyPr/>
        <a:lstStyle/>
        <a:p>
          <a:endParaRPr lang="ru-RU"/>
        </a:p>
      </dgm:t>
    </dgm:pt>
    <dgm:pt modelId="{CFEC137B-B8DB-4031-B266-426C7B5492CD}" type="pres">
      <dgm:prSet presAssocID="{009B2206-F4C7-4D82-9C58-09BAD859D14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A9BE9BC-5EA9-414A-880E-A529EFA0E0DD}" type="pres">
      <dgm:prSet presAssocID="{C5A5DA9F-7CB5-486E-8BB2-89F577403253}" presName="singleCycle" presStyleCnt="0"/>
      <dgm:spPr/>
    </dgm:pt>
    <dgm:pt modelId="{BA2E6297-4996-44C3-A4A4-DC6884EBA965}" type="pres">
      <dgm:prSet presAssocID="{C5A5DA9F-7CB5-486E-8BB2-89F577403253}" presName="singleCenter" presStyleLbl="node1" presStyleIdx="0" presStyleCnt="7" custScaleX="133400" custScaleY="11447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6462D918-5861-4B19-AFB2-46724D6AE4EC}" type="pres">
      <dgm:prSet presAssocID="{DCB14690-4D7E-4C90-A2E4-1138967247E5}" presName="Name56" presStyleLbl="parChTrans1D2" presStyleIdx="0" presStyleCnt="6"/>
      <dgm:spPr/>
      <dgm:t>
        <a:bodyPr/>
        <a:lstStyle/>
        <a:p>
          <a:endParaRPr lang="ru-RU"/>
        </a:p>
      </dgm:t>
    </dgm:pt>
    <dgm:pt modelId="{3A58B3CF-D7AB-4938-A432-17823DDD7161}" type="pres">
      <dgm:prSet presAssocID="{90FFB092-7D63-4BAC-90F6-8331A66C0F3C}" presName="text0" presStyleLbl="node1" presStyleIdx="1" presStyleCnt="7" custScaleX="210816" custScaleY="170861" custRadScaleRad="115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90A3F-4D1C-450B-9BBF-AF5B3CC24864}" type="pres">
      <dgm:prSet presAssocID="{7C4A7CD2-AE8E-4AF6-A78F-16B3C767D37B}" presName="Name56" presStyleLbl="parChTrans1D2" presStyleIdx="1" presStyleCnt="6"/>
      <dgm:spPr/>
      <dgm:t>
        <a:bodyPr/>
        <a:lstStyle/>
        <a:p>
          <a:endParaRPr lang="ru-RU"/>
        </a:p>
      </dgm:t>
    </dgm:pt>
    <dgm:pt modelId="{9C2C1769-20F4-4CA6-B8B4-10B65BA9C3FE}" type="pres">
      <dgm:prSet presAssocID="{9CB3E103-C5AD-457C-94E6-C2A6353599A1}" presName="text0" presStyleLbl="node1" presStyleIdx="2" presStyleCnt="7" custScaleX="227937" custScaleY="169875" custRadScaleRad="138501" custRadScaleInc="16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5C8BA-E68F-4EAE-B447-D141EABAF66D}" type="pres">
      <dgm:prSet presAssocID="{E6E40309-D8BB-4D55-A5AE-9FC95E311A2E}" presName="Name56" presStyleLbl="parChTrans1D2" presStyleIdx="2" presStyleCnt="6"/>
      <dgm:spPr/>
      <dgm:t>
        <a:bodyPr/>
        <a:lstStyle/>
        <a:p>
          <a:endParaRPr lang="ru-RU"/>
        </a:p>
      </dgm:t>
    </dgm:pt>
    <dgm:pt modelId="{F500F8AC-8C5E-47DB-9C1F-DA52D15C024B}" type="pres">
      <dgm:prSet presAssocID="{011F8B6D-7D16-4159-AB82-4257A5C5F47D}" presName="text0" presStyleLbl="node1" presStyleIdx="3" presStyleCnt="7" custScaleX="216224" custScaleY="158559" custRadScaleRad="128940" custRadScaleInc="-37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20CF1-0208-4AD7-8A90-D1886F30C473}" type="pres">
      <dgm:prSet presAssocID="{27734CD5-90F9-408A-9097-81356713D41E}" presName="Name56" presStyleLbl="parChTrans1D2" presStyleIdx="3" presStyleCnt="6"/>
      <dgm:spPr/>
      <dgm:t>
        <a:bodyPr/>
        <a:lstStyle/>
        <a:p>
          <a:endParaRPr lang="ru-RU"/>
        </a:p>
      </dgm:t>
    </dgm:pt>
    <dgm:pt modelId="{CCBCA7FA-B272-4A98-9308-5237E87D5391}" type="pres">
      <dgm:prSet presAssocID="{3332DF9E-40BC-4DCD-BFE6-534A200D4B90}" presName="text0" presStyleLbl="node1" presStyleIdx="4" presStyleCnt="7" custScaleX="515328" custScaleY="52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41395-8E2D-474C-BA83-49659ED3A0F1}" type="pres">
      <dgm:prSet presAssocID="{1C86A986-AB6F-4263-BBDD-D62F6700F39F}" presName="Name56" presStyleLbl="parChTrans1D2" presStyleIdx="4" presStyleCnt="6"/>
      <dgm:spPr/>
      <dgm:t>
        <a:bodyPr/>
        <a:lstStyle/>
        <a:p>
          <a:endParaRPr lang="ru-RU"/>
        </a:p>
      </dgm:t>
    </dgm:pt>
    <dgm:pt modelId="{45F71B3A-E656-4927-A034-3CC33A50E5FB}" type="pres">
      <dgm:prSet presAssocID="{16909AE8-CFF7-4957-A52E-14CF984B23D0}" presName="text0" presStyleLbl="node1" presStyleIdx="5" presStyleCnt="7" custScaleX="216224" custScaleY="158559" custRadScaleRad="122608" custRadScaleInc="39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D010B-57A9-4B54-9D49-CEBF70B56A9D}" type="pres">
      <dgm:prSet presAssocID="{3B817C86-037C-49A6-9F90-2606201928C6}" presName="Name56" presStyleLbl="parChTrans1D2" presStyleIdx="5" presStyleCnt="6"/>
      <dgm:spPr/>
      <dgm:t>
        <a:bodyPr/>
        <a:lstStyle/>
        <a:p>
          <a:endParaRPr lang="ru-RU"/>
        </a:p>
      </dgm:t>
    </dgm:pt>
    <dgm:pt modelId="{21A22441-6DBC-469E-88A7-AE83952EFFB4}" type="pres">
      <dgm:prSet presAssocID="{C2E52C98-4FB7-4F6D-8429-7B86727EFD05}" presName="text0" presStyleLbl="node1" presStyleIdx="6" presStyleCnt="7" custScaleX="227937" custScaleY="169875" custRadScaleRad="131710" custRadScaleInc="-6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612471-1541-4C79-A580-94D7A0152392}" type="presOf" srcId="{7C4A7CD2-AE8E-4AF6-A78F-16B3C767D37B}" destId="{E4E90A3F-4D1C-450B-9BBF-AF5B3CC24864}" srcOrd="0" destOrd="0" presId="urn:microsoft.com/office/officeart/2008/layout/RadialCluster"/>
    <dgm:cxn modelId="{82DFFE38-4D84-471C-96FF-1DE41F69297C}" type="presOf" srcId="{27734CD5-90F9-408A-9097-81356713D41E}" destId="{27120CF1-0208-4AD7-8A90-D1886F30C473}" srcOrd="0" destOrd="0" presId="urn:microsoft.com/office/officeart/2008/layout/RadialCluster"/>
    <dgm:cxn modelId="{ACDAFAC0-0278-4666-8D34-B0CDFC4335FD}" type="presOf" srcId="{9CB3E103-C5AD-457C-94E6-C2A6353599A1}" destId="{9C2C1769-20F4-4CA6-B8B4-10B65BA9C3FE}" srcOrd="0" destOrd="0" presId="urn:microsoft.com/office/officeart/2008/layout/RadialCluster"/>
    <dgm:cxn modelId="{DD29F855-71C3-413B-84DC-D7683BB673A3}" type="presOf" srcId="{009B2206-F4C7-4D82-9C58-09BAD859D14D}" destId="{CFEC137B-B8DB-4031-B266-426C7B5492CD}" srcOrd="0" destOrd="0" presId="urn:microsoft.com/office/officeart/2008/layout/RadialCluster"/>
    <dgm:cxn modelId="{74022BF1-D3A2-47E3-A3B7-077CE1EC48E0}" type="presOf" srcId="{C2E52C98-4FB7-4F6D-8429-7B86727EFD05}" destId="{21A22441-6DBC-469E-88A7-AE83952EFFB4}" srcOrd="0" destOrd="0" presId="urn:microsoft.com/office/officeart/2008/layout/RadialCluster"/>
    <dgm:cxn modelId="{3284A3D0-9867-4213-B66D-155BBFD6BCA8}" type="presOf" srcId="{011F8B6D-7D16-4159-AB82-4257A5C5F47D}" destId="{F500F8AC-8C5E-47DB-9C1F-DA52D15C024B}" srcOrd="0" destOrd="0" presId="urn:microsoft.com/office/officeart/2008/layout/RadialCluster"/>
    <dgm:cxn modelId="{04AA601C-34B1-4C18-9992-21E3B0592F04}" srcId="{C5A5DA9F-7CB5-486E-8BB2-89F577403253}" destId="{3332DF9E-40BC-4DCD-BFE6-534A200D4B90}" srcOrd="3" destOrd="0" parTransId="{27734CD5-90F9-408A-9097-81356713D41E}" sibTransId="{79D98AA2-3101-4BA7-BE1D-6E5EF8C68ACF}"/>
    <dgm:cxn modelId="{F7F1E162-62AF-4690-B0DA-0A1AE57C24AF}" srcId="{C5A5DA9F-7CB5-486E-8BB2-89F577403253}" destId="{90FFB092-7D63-4BAC-90F6-8331A66C0F3C}" srcOrd="0" destOrd="0" parTransId="{DCB14690-4D7E-4C90-A2E4-1138967247E5}" sibTransId="{A7D9EC29-82DC-4D40-A041-5ABA7ADA022A}"/>
    <dgm:cxn modelId="{04E9B045-3E9C-4AEF-9A7E-47C841D62B2B}" srcId="{C5A5DA9F-7CB5-486E-8BB2-89F577403253}" destId="{16909AE8-CFF7-4957-A52E-14CF984B23D0}" srcOrd="4" destOrd="0" parTransId="{1C86A986-AB6F-4263-BBDD-D62F6700F39F}" sibTransId="{D45EFDED-2AAB-40B8-AA13-DB94C174E0EE}"/>
    <dgm:cxn modelId="{BDB9B826-F4B0-49B8-94BF-CAD3824F2602}" srcId="{C5A5DA9F-7CB5-486E-8BB2-89F577403253}" destId="{9CB3E103-C5AD-457C-94E6-C2A6353599A1}" srcOrd="1" destOrd="0" parTransId="{7C4A7CD2-AE8E-4AF6-A78F-16B3C767D37B}" sibTransId="{08FF2338-0D7D-4B39-AD0E-2E3B31CD027A}"/>
    <dgm:cxn modelId="{679C3DD2-95AE-49E4-A76B-4FF7DC47E147}" type="presOf" srcId="{C5A5DA9F-7CB5-486E-8BB2-89F577403253}" destId="{BA2E6297-4996-44C3-A4A4-DC6884EBA965}" srcOrd="0" destOrd="0" presId="urn:microsoft.com/office/officeart/2008/layout/RadialCluster"/>
    <dgm:cxn modelId="{367AC9BF-796D-4CEF-AB1A-68D0BBA6E465}" type="presOf" srcId="{1C86A986-AB6F-4263-BBDD-D62F6700F39F}" destId="{A8A41395-8E2D-474C-BA83-49659ED3A0F1}" srcOrd="0" destOrd="0" presId="urn:microsoft.com/office/officeart/2008/layout/RadialCluster"/>
    <dgm:cxn modelId="{FD72501B-27BB-49EC-B184-7B9BA4EA7B9E}" srcId="{009B2206-F4C7-4D82-9C58-09BAD859D14D}" destId="{C5A5DA9F-7CB5-486E-8BB2-89F577403253}" srcOrd="0" destOrd="0" parTransId="{C2009D1B-80AB-4EDF-900F-D807CE0CF5A4}" sibTransId="{6E97FB44-F479-4376-8A30-4DFAE430190E}"/>
    <dgm:cxn modelId="{8A9D1ACE-7F26-488F-A54E-AF0672A96560}" srcId="{C5A5DA9F-7CB5-486E-8BB2-89F577403253}" destId="{C2E52C98-4FB7-4F6D-8429-7B86727EFD05}" srcOrd="5" destOrd="0" parTransId="{3B817C86-037C-49A6-9F90-2606201928C6}" sibTransId="{D7B843BA-8313-4235-B4EF-F00E05667905}"/>
    <dgm:cxn modelId="{27D7A79D-D7E7-4E51-A33E-473FCAD693BA}" type="presOf" srcId="{E6E40309-D8BB-4D55-A5AE-9FC95E311A2E}" destId="{A4F5C8BA-E68F-4EAE-B447-D141EABAF66D}" srcOrd="0" destOrd="0" presId="urn:microsoft.com/office/officeart/2008/layout/RadialCluster"/>
    <dgm:cxn modelId="{5D46C950-8F71-4941-BCFD-35CF6F059699}" type="presOf" srcId="{3332DF9E-40BC-4DCD-BFE6-534A200D4B90}" destId="{CCBCA7FA-B272-4A98-9308-5237E87D5391}" srcOrd="0" destOrd="0" presId="urn:microsoft.com/office/officeart/2008/layout/RadialCluster"/>
    <dgm:cxn modelId="{C2F46478-8E5A-43DB-8722-32E14D02B1FF}" type="presOf" srcId="{16909AE8-CFF7-4957-A52E-14CF984B23D0}" destId="{45F71B3A-E656-4927-A034-3CC33A50E5FB}" srcOrd="0" destOrd="0" presId="urn:microsoft.com/office/officeart/2008/layout/RadialCluster"/>
    <dgm:cxn modelId="{B8A2FBC5-66AD-4A49-A569-5914D52E7969}" type="presOf" srcId="{3B817C86-037C-49A6-9F90-2606201928C6}" destId="{2C2D010B-57A9-4B54-9D49-CEBF70B56A9D}" srcOrd="0" destOrd="0" presId="urn:microsoft.com/office/officeart/2008/layout/RadialCluster"/>
    <dgm:cxn modelId="{7020BD6C-2B3D-455E-932C-37E62E5B90B9}" type="presOf" srcId="{90FFB092-7D63-4BAC-90F6-8331A66C0F3C}" destId="{3A58B3CF-D7AB-4938-A432-17823DDD7161}" srcOrd="0" destOrd="0" presId="urn:microsoft.com/office/officeart/2008/layout/RadialCluster"/>
    <dgm:cxn modelId="{964CF9E4-6BE7-49AD-87E8-F0B9EF0FEEA9}" type="presOf" srcId="{DCB14690-4D7E-4C90-A2E4-1138967247E5}" destId="{6462D918-5861-4B19-AFB2-46724D6AE4EC}" srcOrd="0" destOrd="0" presId="urn:microsoft.com/office/officeart/2008/layout/RadialCluster"/>
    <dgm:cxn modelId="{5FFEB3E4-D7BC-40E5-95CC-067D2345CFB7}" srcId="{C5A5DA9F-7CB5-486E-8BB2-89F577403253}" destId="{011F8B6D-7D16-4159-AB82-4257A5C5F47D}" srcOrd="2" destOrd="0" parTransId="{E6E40309-D8BB-4D55-A5AE-9FC95E311A2E}" sibTransId="{29843F81-524D-4F1F-A966-2CB3A86C4A1C}"/>
    <dgm:cxn modelId="{0E14B0A0-98DE-4D74-92F6-3F079200D922}" type="presParOf" srcId="{CFEC137B-B8DB-4031-B266-426C7B5492CD}" destId="{5A9BE9BC-5EA9-414A-880E-A529EFA0E0DD}" srcOrd="0" destOrd="0" presId="urn:microsoft.com/office/officeart/2008/layout/RadialCluster"/>
    <dgm:cxn modelId="{BA16EED4-B7C8-4225-B377-02AB98121BA1}" type="presParOf" srcId="{5A9BE9BC-5EA9-414A-880E-A529EFA0E0DD}" destId="{BA2E6297-4996-44C3-A4A4-DC6884EBA965}" srcOrd="0" destOrd="0" presId="urn:microsoft.com/office/officeart/2008/layout/RadialCluster"/>
    <dgm:cxn modelId="{2A26CBBF-644F-41C8-8C13-1F3BE78BDA34}" type="presParOf" srcId="{5A9BE9BC-5EA9-414A-880E-A529EFA0E0DD}" destId="{6462D918-5861-4B19-AFB2-46724D6AE4EC}" srcOrd="1" destOrd="0" presId="urn:microsoft.com/office/officeart/2008/layout/RadialCluster"/>
    <dgm:cxn modelId="{EC655E42-5795-4731-A93A-E48EB30515B0}" type="presParOf" srcId="{5A9BE9BC-5EA9-414A-880E-A529EFA0E0DD}" destId="{3A58B3CF-D7AB-4938-A432-17823DDD7161}" srcOrd="2" destOrd="0" presId="urn:microsoft.com/office/officeart/2008/layout/RadialCluster"/>
    <dgm:cxn modelId="{41C0B649-E095-439D-8EFD-03F4412CDC77}" type="presParOf" srcId="{5A9BE9BC-5EA9-414A-880E-A529EFA0E0DD}" destId="{E4E90A3F-4D1C-450B-9BBF-AF5B3CC24864}" srcOrd="3" destOrd="0" presId="urn:microsoft.com/office/officeart/2008/layout/RadialCluster"/>
    <dgm:cxn modelId="{69AA98FB-49A8-4188-B790-CB946B77DBA6}" type="presParOf" srcId="{5A9BE9BC-5EA9-414A-880E-A529EFA0E0DD}" destId="{9C2C1769-20F4-4CA6-B8B4-10B65BA9C3FE}" srcOrd="4" destOrd="0" presId="urn:microsoft.com/office/officeart/2008/layout/RadialCluster"/>
    <dgm:cxn modelId="{E6925603-20BC-40B7-B1D9-C497164A24DA}" type="presParOf" srcId="{5A9BE9BC-5EA9-414A-880E-A529EFA0E0DD}" destId="{A4F5C8BA-E68F-4EAE-B447-D141EABAF66D}" srcOrd="5" destOrd="0" presId="urn:microsoft.com/office/officeart/2008/layout/RadialCluster"/>
    <dgm:cxn modelId="{77943124-71FD-45F2-AD74-D2225DF2D5E7}" type="presParOf" srcId="{5A9BE9BC-5EA9-414A-880E-A529EFA0E0DD}" destId="{F500F8AC-8C5E-47DB-9C1F-DA52D15C024B}" srcOrd="6" destOrd="0" presId="urn:microsoft.com/office/officeart/2008/layout/RadialCluster"/>
    <dgm:cxn modelId="{765E39AE-9A28-436D-A3B4-623E5C3C118A}" type="presParOf" srcId="{5A9BE9BC-5EA9-414A-880E-A529EFA0E0DD}" destId="{27120CF1-0208-4AD7-8A90-D1886F30C473}" srcOrd="7" destOrd="0" presId="urn:microsoft.com/office/officeart/2008/layout/RadialCluster"/>
    <dgm:cxn modelId="{1BB4A948-BDA2-4B50-97DD-6DA5FFC4149F}" type="presParOf" srcId="{5A9BE9BC-5EA9-414A-880E-A529EFA0E0DD}" destId="{CCBCA7FA-B272-4A98-9308-5237E87D5391}" srcOrd="8" destOrd="0" presId="urn:microsoft.com/office/officeart/2008/layout/RadialCluster"/>
    <dgm:cxn modelId="{E9BCF9AA-D04C-4D68-A380-FEA1BFF657B7}" type="presParOf" srcId="{5A9BE9BC-5EA9-414A-880E-A529EFA0E0DD}" destId="{A8A41395-8E2D-474C-BA83-49659ED3A0F1}" srcOrd="9" destOrd="0" presId="urn:microsoft.com/office/officeart/2008/layout/RadialCluster"/>
    <dgm:cxn modelId="{CA5DB725-F98D-4A36-B129-4D7C508AD2E9}" type="presParOf" srcId="{5A9BE9BC-5EA9-414A-880E-A529EFA0E0DD}" destId="{45F71B3A-E656-4927-A034-3CC33A50E5FB}" srcOrd="10" destOrd="0" presId="urn:microsoft.com/office/officeart/2008/layout/RadialCluster"/>
    <dgm:cxn modelId="{3BF4A302-AEDC-42D9-90C3-746A0AAE3910}" type="presParOf" srcId="{5A9BE9BC-5EA9-414A-880E-A529EFA0E0DD}" destId="{2C2D010B-57A9-4B54-9D49-CEBF70B56A9D}" srcOrd="11" destOrd="0" presId="urn:microsoft.com/office/officeart/2008/layout/RadialCluster"/>
    <dgm:cxn modelId="{E6A5218E-9BAA-4A04-B255-72B44765559E}" type="presParOf" srcId="{5A9BE9BC-5EA9-414A-880E-A529EFA0E0DD}" destId="{21A22441-6DBC-469E-88A7-AE83952EFFB4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0EDBE2-49BE-432A-B503-8A46D13E4BB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636496-0CA6-4AA7-97BA-791CD12498B8}">
      <dgm:prSet phldrT="[Текст]"/>
      <dgm:spPr/>
      <dgm:t>
        <a:bodyPr/>
        <a:lstStyle/>
        <a:p>
          <a:r>
            <a:rPr lang="ru-RU" dirty="0" smtClean="0"/>
            <a:t>В ходе проведения выездных проверок выявляются следующие недостатки:</a:t>
          </a:r>
          <a:endParaRPr lang="ru-RU" dirty="0"/>
        </a:p>
      </dgm:t>
    </dgm:pt>
    <dgm:pt modelId="{DFBFAF5E-C2E9-4B02-9CD3-3D14F8E439E6}" type="parTrans" cxnId="{E0699744-972F-4679-961A-7DA5EDD2707C}">
      <dgm:prSet/>
      <dgm:spPr/>
      <dgm:t>
        <a:bodyPr/>
        <a:lstStyle/>
        <a:p>
          <a:endParaRPr lang="ru-RU"/>
        </a:p>
      </dgm:t>
    </dgm:pt>
    <dgm:pt modelId="{C3C33CB0-AB0D-459D-A976-B837B6AD7A73}" type="sibTrans" cxnId="{E0699744-972F-4679-961A-7DA5EDD2707C}">
      <dgm:prSet/>
      <dgm:spPr/>
      <dgm:t>
        <a:bodyPr/>
        <a:lstStyle/>
        <a:p>
          <a:endParaRPr lang="ru-RU"/>
        </a:p>
      </dgm:t>
    </dgm:pt>
    <dgm:pt modelId="{FA7BB2DD-6043-4F52-AC0C-D810A0DB1072}">
      <dgm:prSet/>
      <dgm:spPr/>
      <dgm:t>
        <a:bodyPr/>
        <a:lstStyle/>
        <a:p>
          <a:r>
            <a:rPr lang="ru-RU" dirty="0" smtClean="0"/>
            <a:t>1) отсутствие локальных нормативных актов, разработка 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и </a:t>
          </a:r>
          <a:r>
            <a:rPr lang="ru-RU" dirty="0" smtClean="0"/>
            <a:t>принятие которых </a:t>
          </a:r>
          <a:r>
            <a:rPr lang="ru-RU" dirty="0" smtClean="0"/>
            <a:t>предусмотрены </a:t>
          </a:r>
          <a:r>
            <a:rPr lang="ru-RU" dirty="0" smtClean="0"/>
            <a:t>статьей 13.3 Федерального закона № 273-ФЗ и Методическими рекомендациями 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Минтруда </a:t>
          </a:r>
          <a:r>
            <a:rPr lang="ru-RU" dirty="0" smtClean="0"/>
            <a:t>России;</a:t>
          </a:r>
          <a:endParaRPr lang="ru-RU" dirty="0"/>
        </a:p>
      </dgm:t>
    </dgm:pt>
    <dgm:pt modelId="{050386E9-27A9-4AFD-B1FE-7ED34E5AB0CF}" type="parTrans" cxnId="{8E77F2FE-968D-4FCC-8CC8-B3B36B108697}">
      <dgm:prSet/>
      <dgm:spPr/>
      <dgm:t>
        <a:bodyPr/>
        <a:lstStyle/>
        <a:p>
          <a:endParaRPr lang="ru-RU"/>
        </a:p>
      </dgm:t>
    </dgm:pt>
    <dgm:pt modelId="{9B1051E2-C478-419F-B840-14CC4435906D}" type="sibTrans" cxnId="{8E77F2FE-968D-4FCC-8CC8-B3B36B108697}">
      <dgm:prSet/>
      <dgm:spPr/>
      <dgm:t>
        <a:bodyPr/>
        <a:lstStyle/>
        <a:p>
          <a:endParaRPr lang="ru-RU"/>
        </a:p>
      </dgm:t>
    </dgm:pt>
    <dgm:pt modelId="{A4A1A651-968E-4D5F-83F3-987D8FF6B7D9}">
      <dgm:prSet/>
      <dgm:spPr/>
      <dgm:t>
        <a:bodyPr/>
        <a:lstStyle/>
        <a:p>
          <a:r>
            <a:rPr lang="ru-RU" dirty="0" smtClean="0"/>
            <a:t>2) несоответствие положений локальных нормативных 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актов </a:t>
          </a:r>
          <a:r>
            <a:rPr lang="ru-RU" dirty="0" smtClean="0"/>
            <a:t>требованиям действующего законодательства 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и </a:t>
          </a:r>
          <a:r>
            <a:rPr lang="ru-RU" dirty="0" smtClean="0"/>
            <a:t>юридической техники;</a:t>
          </a:r>
          <a:endParaRPr lang="ru-RU" dirty="0"/>
        </a:p>
      </dgm:t>
    </dgm:pt>
    <dgm:pt modelId="{573EA54B-C4D9-48DC-B069-B1217DE43B1B}" type="parTrans" cxnId="{4C1253FC-0A69-43A7-96A9-AD29EA5B8CC9}">
      <dgm:prSet/>
      <dgm:spPr/>
      <dgm:t>
        <a:bodyPr/>
        <a:lstStyle/>
        <a:p>
          <a:endParaRPr lang="ru-RU"/>
        </a:p>
      </dgm:t>
    </dgm:pt>
    <dgm:pt modelId="{32A7DB21-AFA7-4DC0-9C73-EB1C35CB9975}" type="sibTrans" cxnId="{4C1253FC-0A69-43A7-96A9-AD29EA5B8CC9}">
      <dgm:prSet/>
      <dgm:spPr/>
      <dgm:t>
        <a:bodyPr/>
        <a:lstStyle/>
        <a:p>
          <a:endParaRPr lang="ru-RU"/>
        </a:p>
      </dgm:t>
    </dgm:pt>
    <dgm:pt modelId="{5DF2C692-CC59-4D62-9A00-664774282E7A}">
      <dgm:prSet/>
      <dgm:spPr/>
      <dgm:t>
        <a:bodyPr/>
        <a:lstStyle/>
        <a:p>
          <a:r>
            <a:rPr lang="ru-RU" dirty="0" smtClean="0"/>
            <a:t>3) отсутствие системной основы 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проведения мероприятий </a:t>
          </a:r>
          <a:r>
            <a:rPr lang="ru-RU" dirty="0" smtClean="0"/>
            <a:t>просветительского характера 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в </a:t>
          </a:r>
          <a:r>
            <a:rPr lang="ru-RU" dirty="0" smtClean="0"/>
            <a:t>сфере противодействия коррупции;</a:t>
          </a:r>
          <a:endParaRPr lang="ru-RU" dirty="0"/>
        </a:p>
      </dgm:t>
    </dgm:pt>
    <dgm:pt modelId="{C7014BE9-3350-4CB3-A0D5-C9F083BA89E0}" type="parTrans" cxnId="{7D7D6C49-BBA2-481D-BE34-AAD636CF48DE}">
      <dgm:prSet/>
      <dgm:spPr/>
      <dgm:t>
        <a:bodyPr/>
        <a:lstStyle/>
        <a:p>
          <a:endParaRPr lang="ru-RU"/>
        </a:p>
      </dgm:t>
    </dgm:pt>
    <dgm:pt modelId="{59600FBE-DB8F-48F5-9987-0C6CE9444716}" type="sibTrans" cxnId="{7D7D6C49-BBA2-481D-BE34-AAD636CF48DE}">
      <dgm:prSet/>
      <dgm:spPr/>
      <dgm:t>
        <a:bodyPr/>
        <a:lstStyle/>
        <a:p>
          <a:endParaRPr lang="ru-RU"/>
        </a:p>
      </dgm:t>
    </dgm:pt>
    <dgm:pt modelId="{A4173E9B-60BE-4050-931F-50264D46A989}">
      <dgm:prSet custT="1"/>
      <dgm:spPr/>
      <dgm:t>
        <a:bodyPr/>
        <a:lstStyle/>
        <a:p>
          <a:r>
            <a:rPr lang="ru-RU" sz="1500" dirty="0" smtClean="0"/>
            <a:t>4) несоответствие размещения и наполнения подразделов, посвященных вопросам противодействия коррупции, официальных сайтов организаций в сети «Интернет» требованиям приказа Минтруда России от 07.10.2013 № 530н.</a:t>
          </a:r>
          <a:endParaRPr lang="ru-RU" sz="1500" dirty="0"/>
        </a:p>
      </dgm:t>
    </dgm:pt>
    <dgm:pt modelId="{3B368D74-022C-4473-A955-14C0D89D2066}" type="parTrans" cxnId="{EC3B1841-DFF2-4E6A-8305-E10648CAA8CB}">
      <dgm:prSet/>
      <dgm:spPr/>
      <dgm:t>
        <a:bodyPr/>
        <a:lstStyle/>
        <a:p>
          <a:endParaRPr lang="ru-RU"/>
        </a:p>
      </dgm:t>
    </dgm:pt>
    <dgm:pt modelId="{AEC65EFB-11EB-4842-B5C3-518DF13D3617}" type="sibTrans" cxnId="{EC3B1841-DFF2-4E6A-8305-E10648CAA8CB}">
      <dgm:prSet/>
      <dgm:spPr/>
      <dgm:t>
        <a:bodyPr/>
        <a:lstStyle/>
        <a:p>
          <a:endParaRPr lang="ru-RU"/>
        </a:p>
      </dgm:t>
    </dgm:pt>
    <dgm:pt modelId="{6C3394B7-F3B2-42AB-BDBD-787885C9BA58}" type="pres">
      <dgm:prSet presAssocID="{6C0EDBE2-49BE-432A-B503-8A46D13E4BB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74F8D3-263D-47B9-896B-DE7F6C39B81B}" type="pres">
      <dgm:prSet presAssocID="{BE636496-0CA6-4AA7-97BA-791CD12498B8}" presName="root" presStyleCnt="0"/>
      <dgm:spPr/>
    </dgm:pt>
    <dgm:pt modelId="{19B1DEC8-00F3-43BA-8AF9-8554368EC459}" type="pres">
      <dgm:prSet presAssocID="{BE636496-0CA6-4AA7-97BA-791CD12498B8}" presName="rootComposite" presStyleCnt="0"/>
      <dgm:spPr/>
    </dgm:pt>
    <dgm:pt modelId="{61444BB4-AB34-46F6-96B8-284D472D5A5A}" type="pres">
      <dgm:prSet presAssocID="{BE636496-0CA6-4AA7-97BA-791CD12498B8}" presName="rootText" presStyleLbl="node1" presStyleIdx="0" presStyleCnt="1" custScaleX="348648"/>
      <dgm:spPr/>
      <dgm:t>
        <a:bodyPr/>
        <a:lstStyle/>
        <a:p>
          <a:endParaRPr lang="ru-RU"/>
        </a:p>
      </dgm:t>
    </dgm:pt>
    <dgm:pt modelId="{318C0E4B-58E1-4612-87DE-435D23AC84BD}" type="pres">
      <dgm:prSet presAssocID="{BE636496-0CA6-4AA7-97BA-791CD12498B8}" presName="rootConnector" presStyleLbl="node1" presStyleIdx="0" presStyleCnt="1"/>
      <dgm:spPr/>
      <dgm:t>
        <a:bodyPr/>
        <a:lstStyle/>
        <a:p>
          <a:endParaRPr lang="ru-RU"/>
        </a:p>
      </dgm:t>
    </dgm:pt>
    <dgm:pt modelId="{B1160327-9031-4413-88EE-F8E63875AB84}" type="pres">
      <dgm:prSet presAssocID="{BE636496-0CA6-4AA7-97BA-791CD12498B8}" presName="childShape" presStyleCnt="0"/>
      <dgm:spPr/>
    </dgm:pt>
    <dgm:pt modelId="{485E49B3-8A37-45EA-824E-013E1690836A}" type="pres">
      <dgm:prSet presAssocID="{050386E9-27A9-4AFD-B1FE-7ED34E5AB0CF}" presName="Name13" presStyleLbl="parChTrans1D2" presStyleIdx="0" presStyleCnt="4"/>
      <dgm:spPr/>
      <dgm:t>
        <a:bodyPr/>
        <a:lstStyle/>
        <a:p>
          <a:endParaRPr lang="ru-RU"/>
        </a:p>
      </dgm:t>
    </dgm:pt>
    <dgm:pt modelId="{E693B7F5-5ACA-4B07-B6AA-7895E596220A}" type="pres">
      <dgm:prSet presAssocID="{FA7BB2DD-6043-4F52-AC0C-D810A0DB1072}" presName="childText" presStyleLbl="bgAcc1" presStyleIdx="0" presStyleCnt="4" custScaleX="368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501F0-557E-4E3E-A87E-D1F4E245101F}" type="pres">
      <dgm:prSet presAssocID="{573EA54B-C4D9-48DC-B069-B1217DE43B1B}" presName="Name13" presStyleLbl="parChTrans1D2" presStyleIdx="1" presStyleCnt="4"/>
      <dgm:spPr/>
      <dgm:t>
        <a:bodyPr/>
        <a:lstStyle/>
        <a:p>
          <a:endParaRPr lang="ru-RU"/>
        </a:p>
      </dgm:t>
    </dgm:pt>
    <dgm:pt modelId="{8C73E7FA-325F-4161-ABB1-B177049D1BD0}" type="pres">
      <dgm:prSet presAssocID="{A4A1A651-968E-4D5F-83F3-987D8FF6B7D9}" presName="childText" presStyleLbl="bgAcc1" presStyleIdx="1" presStyleCnt="4" custScaleX="368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E306C-A024-4FA8-94FD-9987A7A1C98A}" type="pres">
      <dgm:prSet presAssocID="{C7014BE9-3350-4CB3-A0D5-C9F083BA89E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691458F-6F0D-42C0-8076-DAAF57333DA9}" type="pres">
      <dgm:prSet presAssocID="{5DF2C692-CC59-4D62-9A00-664774282E7A}" presName="childText" presStyleLbl="bgAcc1" presStyleIdx="2" presStyleCnt="4" custScaleX="368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22894-FFFD-47C7-AA9C-7BADB427DE00}" type="pres">
      <dgm:prSet presAssocID="{3B368D74-022C-4473-A955-14C0D89D2066}" presName="Name13" presStyleLbl="parChTrans1D2" presStyleIdx="3" presStyleCnt="4"/>
      <dgm:spPr/>
      <dgm:t>
        <a:bodyPr/>
        <a:lstStyle/>
        <a:p>
          <a:endParaRPr lang="ru-RU"/>
        </a:p>
      </dgm:t>
    </dgm:pt>
    <dgm:pt modelId="{15CC8ED6-520E-4F47-97BF-8714B3001D78}" type="pres">
      <dgm:prSet presAssocID="{A4173E9B-60BE-4050-931F-50264D46A989}" presName="childText" presStyleLbl="bgAcc1" presStyleIdx="3" presStyleCnt="4" custScaleX="368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7D6C49-BBA2-481D-BE34-AAD636CF48DE}" srcId="{BE636496-0CA6-4AA7-97BA-791CD12498B8}" destId="{5DF2C692-CC59-4D62-9A00-664774282E7A}" srcOrd="2" destOrd="0" parTransId="{C7014BE9-3350-4CB3-A0D5-C9F083BA89E0}" sibTransId="{59600FBE-DB8F-48F5-9987-0C6CE9444716}"/>
    <dgm:cxn modelId="{16701BAB-20C2-404C-85A2-850315374912}" type="presOf" srcId="{C7014BE9-3350-4CB3-A0D5-C9F083BA89E0}" destId="{218E306C-A024-4FA8-94FD-9987A7A1C98A}" srcOrd="0" destOrd="0" presId="urn:microsoft.com/office/officeart/2005/8/layout/hierarchy3"/>
    <dgm:cxn modelId="{8E77F2FE-968D-4FCC-8CC8-B3B36B108697}" srcId="{BE636496-0CA6-4AA7-97BA-791CD12498B8}" destId="{FA7BB2DD-6043-4F52-AC0C-D810A0DB1072}" srcOrd="0" destOrd="0" parTransId="{050386E9-27A9-4AFD-B1FE-7ED34E5AB0CF}" sibTransId="{9B1051E2-C478-419F-B840-14CC4435906D}"/>
    <dgm:cxn modelId="{643F8103-B1D0-4410-96C4-3447324EF2BD}" type="presOf" srcId="{A4173E9B-60BE-4050-931F-50264D46A989}" destId="{15CC8ED6-520E-4F47-97BF-8714B3001D78}" srcOrd="0" destOrd="0" presId="urn:microsoft.com/office/officeart/2005/8/layout/hierarchy3"/>
    <dgm:cxn modelId="{3483A9CE-2452-4B09-B8B5-B0CEC9827A69}" type="presOf" srcId="{3B368D74-022C-4473-A955-14C0D89D2066}" destId="{AB422894-FFFD-47C7-AA9C-7BADB427DE00}" srcOrd="0" destOrd="0" presId="urn:microsoft.com/office/officeart/2005/8/layout/hierarchy3"/>
    <dgm:cxn modelId="{EBE01D74-44DC-4043-A489-9D125DE08E7A}" type="presOf" srcId="{A4A1A651-968E-4D5F-83F3-987D8FF6B7D9}" destId="{8C73E7FA-325F-4161-ABB1-B177049D1BD0}" srcOrd="0" destOrd="0" presId="urn:microsoft.com/office/officeart/2005/8/layout/hierarchy3"/>
    <dgm:cxn modelId="{30741F84-01A1-446B-98C5-7C9AB22D57BE}" type="presOf" srcId="{FA7BB2DD-6043-4F52-AC0C-D810A0DB1072}" destId="{E693B7F5-5ACA-4B07-B6AA-7895E596220A}" srcOrd="0" destOrd="0" presId="urn:microsoft.com/office/officeart/2005/8/layout/hierarchy3"/>
    <dgm:cxn modelId="{4C1253FC-0A69-43A7-96A9-AD29EA5B8CC9}" srcId="{BE636496-0CA6-4AA7-97BA-791CD12498B8}" destId="{A4A1A651-968E-4D5F-83F3-987D8FF6B7D9}" srcOrd="1" destOrd="0" parTransId="{573EA54B-C4D9-48DC-B069-B1217DE43B1B}" sibTransId="{32A7DB21-AFA7-4DC0-9C73-EB1C35CB9975}"/>
    <dgm:cxn modelId="{454F3D50-FDFB-476E-A772-66CEDE354FB5}" type="presOf" srcId="{573EA54B-C4D9-48DC-B069-B1217DE43B1B}" destId="{2F2501F0-557E-4E3E-A87E-D1F4E245101F}" srcOrd="0" destOrd="0" presId="urn:microsoft.com/office/officeart/2005/8/layout/hierarchy3"/>
    <dgm:cxn modelId="{F0691B21-87E6-4670-9E42-18F019EED323}" type="presOf" srcId="{BE636496-0CA6-4AA7-97BA-791CD12498B8}" destId="{318C0E4B-58E1-4612-87DE-435D23AC84BD}" srcOrd="1" destOrd="0" presId="urn:microsoft.com/office/officeart/2005/8/layout/hierarchy3"/>
    <dgm:cxn modelId="{E0699744-972F-4679-961A-7DA5EDD2707C}" srcId="{6C0EDBE2-49BE-432A-B503-8A46D13E4BB0}" destId="{BE636496-0CA6-4AA7-97BA-791CD12498B8}" srcOrd="0" destOrd="0" parTransId="{DFBFAF5E-C2E9-4B02-9CD3-3D14F8E439E6}" sibTransId="{C3C33CB0-AB0D-459D-A976-B837B6AD7A73}"/>
    <dgm:cxn modelId="{DE745A66-A31F-44D0-B1F1-B6655021D21A}" type="presOf" srcId="{050386E9-27A9-4AFD-B1FE-7ED34E5AB0CF}" destId="{485E49B3-8A37-45EA-824E-013E1690836A}" srcOrd="0" destOrd="0" presId="urn:microsoft.com/office/officeart/2005/8/layout/hierarchy3"/>
    <dgm:cxn modelId="{F05C8833-6400-4AA8-AED3-52FA8462E417}" type="presOf" srcId="{6C0EDBE2-49BE-432A-B503-8A46D13E4BB0}" destId="{6C3394B7-F3B2-42AB-BDBD-787885C9BA58}" srcOrd="0" destOrd="0" presId="urn:microsoft.com/office/officeart/2005/8/layout/hierarchy3"/>
    <dgm:cxn modelId="{B11E3BCD-AEE7-401F-928F-C6E59DA53999}" type="presOf" srcId="{BE636496-0CA6-4AA7-97BA-791CD12498B8}" destId="{61444BB4-AB34-46F6-96B8-284D472D5A5A}" srcOrd="0" destOrd="0" presId="urn:microsoft.com/office/officeart/2005/8/layout/hierarchy3"/>
    <dgm:cxn modelId="{B7923DB7-A60E-4BB0-9DF6-DD59055973C0}" type="presOf" srcId="{5DF2C692-CC59-4D62-9A00-664774282E7A}" destId="{3691458F-6F0D-42C0-8076-DAAF57333DA9}" srcOrd="0" destOrd="0" presId="urn:microsoft.com/office/officeart/2005/8/layout/hierarchy3"/>
    <dgm:cxn modelId="{EC3B1841-DFF2-4E6A-8305-E10648CAA8CB}" srcId="{BE636496-0CA6-4AA7-97BA-791CD12498B8}" destId="{A4173E9B-60BE-4050-931F-50264D46A989}" srcOrd="3" destOrd="0" parTransId="{3B368D74-022C-4473-A955-14C0D89D2066}" sibTransId="{AEC65EFB-11EB-4842-B5C3-518DF13D3617}"/>
    <dgm:cxn modelId="{79BA7F7F-5A81-4E20-B38D-720E3E674C64}" type="presParOf" srcId="{6C3394B7-F3B2-42AB-BDBD-787885C9BA58}" destId="{FD74F8D3-263D-47B9-896B-DE7F6C39B81B}" srcOrd="0" destOrd="0" presId="urn:microsoft.com/office/officeart/2005/8/layout/hierarchy3"/>
    <dgm:cxn modelId="{57B6F166-2416-4F4B-BCF1-7827B6A9BC31}" type="presParOf" srcId="{FD74F8D3-263D-47B9-896B-DE7F6C39B81B}" destId="{19B1DEC8-00F3-43BA-8AF9-8554368EC459}" srcOrd="0" destOrd="0" presId="urn:microsoft.com/office/officeart/2005/8/layout/hierarchy3"/>
    <dgm:cxn modelId="{1E2062F7-2EF3-47D1-92CF-B766C010179E}" type="presParOf" srcId="{19B1DEC8-00F3-43BA-8AF9-8554368EC459}" destId="{61444BB4-AB34-46F6-96B8-284D472D5A5A}" srcOrd="0" destOrd="0" presId="urn:microsoft.com/office/officeart/2005/8/layout/hierarchy3"/>
    <dgm:cxn modelId="{0BA4B979-B36D-46E7-9781-3C5944ECB385}" type="presParOf" srcId="{19B1DEC8-00F3-43BA-8AF9-8554368EC459}" destId="{318C0E4B-58E1-4612-87DE-435D23AC84BD}" srcOrd="1" destOrd="0" presId="urn:microsoft.com/office/officeart/2005/8/layout/hierarchy3"/>
    <dgm:cxn modelId="{13D82804-0490-41A7-92BC-3B6A00687D24}" type="presParOf" srcId="{FD74F8D3-263D-47B9-896B-DE7F6C39B81B}" destId="{B1160327-9031-4413-88EE-F8E63875AB84}" srcOrd="1" destOrd="0" presId="urn:microsoft.com/office/officeart/2005/8/layout/hierarchy3"/>
    <dgm:cxn modelId="{F631868D-A4A2-45EE-A8BB-C3544E8FDA69}" type="presParOf" srcId="{B1160327-9031-4413-88EE-F8E63875AB84}" destId="{485E49B3-8A37-45EA-824E-013E1690836A}" srcOrd="0" destOrd="0" presId="urn:microsoft.com/office/officeart/2005/8/layout/hierarchy3"/>
    <dgm:cxn modelId="{CB01C389-B606-4D40-B906-619CC0755596}" type="presParOf" srcId="{B1160327-9031-4413-88EE-F8E63875AB84}" destId="{E693B7F5-5ACA-4B07-B6AA-7895E596220A}" srcOrd="1" destOrd="0" presId="urn:microsoft.com/office/officeart/2005/8/layout/hierarchy3"/>
    <dgm:cxn modelId="{1885E9F8-1480-4D5D-B2D3-9F69BC5E9AE0}" type="presParOf" srcId="{B1160327-9031-4413-88EE-F8E63875AB84}" destId="{2F2501F0-557E-4E3E-A87E-D1F4E245101F}" srcOrd="2" destOrd="0" presId="urn:microsoft.com/office/officeart/2005/8/layout/hierarchy3"/>
    <dgm:cxn modelId="{B754580E-EB7B-43C7-B5B7-1848D1A2FA34}" type="presParOf" srcId="{B1160327-9031-4413-88EE-F8E63875AB84}" destId="{8C73E7FA-325F-4161-ABB1-B177049D1BD0}" srcOrd="3" destOrd="0" presId="urn:microsoft.com/office/officeart/2005/8/layout/hierarchy3"/>
    <dgm:cxn modelId="{10FD5FBF-5B8C-48E0-B422-E78DF4675EDA}" type="presParOf" srcId="{B1160327-9031-4413-88EE-F8E63875AB84}" destId="{218E306C-A024-4FA8-94FD-9987A7A1C98A}" srcOrd="4" destOrd="0" presId="urn:microsoft.com/office/officeart/2005/8/layout/hierarchy3"/>
    <dgm:cxn modelId="{B37B5F5B-61FD-486D-811B-994713134C29}" type="presParOf" srcId="{B1160327-9031-4413-88EE-F8E63875AB84}" destId="{3691458F-6F0D-42C0-8076-DAAF57333DA9}" srcOrd="5" destOrd="0" presId="urn:microsoft.com/office/officeart/2005/8/layout/hierarchy3"/>
    <dgm:cxn modelId="{B8447E5E-15B8-444B-AB6D-33F574C5E39B}" type="presParOf" srcId="{B1160327-9031-4413-88EE-F8E63875AB84}" destId="{AB422894-FFFD-47C7-AA9C-7BADB427DE00}" srcOrd="6" destOrd="0" presId="urn:microsoft.com/office/officeart/2005/8/layout/hierarchy3"/>
    <dgm:cxn modelId="{4A00683E-27BF-4909-9AB4-17A5C6B97435}" type="presParOf" srcId="{B1160327-9031-4413-88EE-F8E63875AB84}" destId="{15CC8ED6-520E-4F47-97BF-8714B3001D7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D58E56-CD0F-48C6-ADEA-25BFE2EB2EA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7D6B-C805-4E43-81CC-8CAD20B79A62}">
      <dgm:prSet phldrT="[Текст]"/>
      <dgm:spPr/>
      <dgm:t>
        <a:bodyPr/>
        <a:lstStyle/>
        <a:p>
          <a:r>
            <a:rPr lang="ru-RU" dirty="0" smtClean="0"/>
            <a:t>- отсутствие единообразной практики рассмотрения ситуаций конфликта интересов (возможности его возникновения)</a:t>
          </a:r>
          <a:endParaRPr lang="ru-RU" dirty="0"/>
        </a:p>
      </dgm:t>
    </dgm:pt>
    <dgm:pt modelId="{13604428-63B7-4E1D-B7D9-38D9121AF1EE}" type="parTrans" cxnId="{128494F9-416B-4A2C-9456-63EEB89B2FFE}">
      <dgm:prSet/>
      <dgm:spPr/>
      <dgm:t>
        <a:bodyPr/>
        <a:lstStyle/>
        <a:p>
          <a:endParaRPr lang="ru-RU"/>
        </a:p>
      </dgm:t>
    </dgm:pt>
    <dgm:pt modelId="{C609837F-6321-4CE2-B3BC-E4233E89E266}" type="sibTrans" cxnId="{128494F9-416B-4A2C-9456-63EEB89B2FFE}">
      <dgm:prSet/>
      <dgm:spPr/>
      <dgm:t>
        <a:bodyPr/>
        <a:lstStyle/>
        <a:p>
          <a:endParaRPr lang="ru-RU"/>
        </a:p>
      </dgm:t>
    </dgm:pt>
    <dgm:pt modelId="{3686562A-C548-400E-9609-0A26232053B9}">
      <dgm:prSet/>
      <dgm:spPr/>
      <dgm:t>
        <a:bodyPr/>
        <a:lstStyle/>
        <a:p>
          <a:r>
            <a:rPr lang="ru-RU" dirty="0" smtClean="0"/>
            <a:t>- принятые </a:t>
          </a:r>
          <a:br>
            <a:rPr lang="ru-RU" dirty="0" smtClean="0"/>
          </a:br>
          <a:r>
            <a:rPr lang="ru-RU" dirty="0" smtClean="0"/>
            <a:t>меры по предотвращению и урегулированию конфликта интересов носят формальный характер либо фактически </a:t>
          </a:r>
          <a:br>
            <a:rPr lang="ru-RU" dirty="0" smtClean="0"/>
          </a:br>
          <a:r>
            <a:rPr lang="ru-RU" dirty="0" smtClean="0"/>
            <a:t>не могут быть реализованы</a:t>
          </a:r>
          <a:endParaRPr lang="ru-RU" dirty="0"/>
        </a:p>
      </dgm:t>
    </dgm:pt>
    <dgm:pt modelId="{60BF323C-9D3D-405E-9E83-5A8EF527D7EA}" type="parTrans" cxnId="{987F1CD3-85D5-4F0F-BB1F-A236C27489D3}">
      <dgm:prSet/>
      <dgm:spPr/>
      <dgm:t>
        <a:bodyPr/>
        <a:lstStyle/>
        <a:p>
          <a:endParaRPr lang="ru-RU"/>
        </a:p>
      </dgm:t>
    </dgm:pt>
    <dgm:pt modelId="{706DCD17-CF2A-4FB1-88C1-B56656381253}" type="sibTrans" cxnId="{987F1CD3-85D5-4F0F-BB1F-A236C27489D3}">
      <dgm:prSet/>
      <dgm:spPr/>
      <dgm:t>
        <a:bodyPr/>
        <a:lstStyle/>
        <a:p>
          <a:endParaRPr lang="ru-RU"/>
        </a:p>
      </dgm:t>
    </dgm:pt>
    <dgm:pt modelId="{2DE1D9FD-D790-4D24-8668-F6490DDFCAF3}">
      <dgm:prSet/>
      <dgm:spPr/>
      <dgm:t>
        <a:bodyPr/>
        <a:lstStyle/>
        <a:p>
          <a:r>
            <a:rPr lang="ru-RU" dirty="0" smtClean="0"/>
            <a:t>- контроль </a:t>
          </a:r>
          <a:br>
            <a:rPr lang="ru-RU" dirty="0" smtClean="0"/>
          </a:br>
          <a:r>
            <a:rPr lang="ru-RU" dirty="0" smtClean="0"/>
            <a:t>за реализацией принятых мер </a:t>
          </a:r>
          <a:br>
            <a:rPr lang="ru-RU" dirty="0" smtClean="0"/>
          </a:br>
          <a:r>
            <a:rPr lang="ru-RU" dirty="0" smtClean="0"/>
            <a:t>по предотвращению </a:t>
          </a:r>
          <a:br>
            <a:rPr lang="ru-RU" dirty="0" smtClean="0"/>
          </a:br>
          <a:r>
            <a:rPr lang="ru-RU" dirty="0" smtClean="0"/>
            <a:t>и урегулированию конфликта интересов </a:t>
          </a:r>
          <a:br>
            <a:rPr lang="ru-RU" dirty="0" smtClean="0"/>
          </a:br>
          <a:r>
            <a:rPr lang="ru-RU" dirty="0" smtClean="0"/>
            <a:t>не осуществляется</a:t>
          </a:r>
          <a:endParaRPr lang="ru-RU" dirty="0"/>
        </a:p>
      </dgm:t>
    </dgm:pt>
    <dgm:pt modelId="{94C98BF4-8963-406D-A59D-F3720819F220}" type="parTrans" cxnId="{DDEC28F8-BA85-4AEA-AA43-12D8AA0A2416}">
      <dgm:prSet/>
      <dgm:spPr/>
      <dgm:t>
        <a:bodyPr/>
        <a:lstStyle/>
        <a:p>
          <a:endParaRPr lang="ru-RU"/>
        </a:p>
      </dgm:t>
    </dgm:pt>
    <dgm:pt modelId="{6172ED00-6DC7-4431-98A5-29C6A32EF771}" type="sibTrans" cxnId="{DDEC28F8-BA85-4AEA-AA43-12D8AA0A2416}">
      <dgm:prSet/>
      <dgm:spPr/>
      <dgm:t>
        <a:bodyPr/>
        <a:lstStyle/>
        <a:p>
          <a:endParaRPr lang="ru-RU"/>
        </a:p>
      </dgm:t>
    </dgm:pt>
    <dgm:pt modelId="{6991CA20-C74C-414B-B59C-E99CEDA4394A}">
      <dgm:prSet phldrT="[Текст]"/>
      <dgm:spPr/>
      <dgm:t>
        <a:bodyPr/>
        <a:lstStyle/>
        <a:p>
          <a:r>
            <a:rPr lang="ru-RU" dirty="0" smtClean="0"/>
            <a:t>При рассмотрении фактов наличия родства (свойства) между работниками учреждения, которые приводят (могут привести) к конфликту интересов:</a:t>
          </a:r>
          <a:endParaRPr lang="ru-RU" dirty="0"/>
        </a:p>
      </dgm:t>
    </dgm:pt>
    <dgm:pt modelId="{E847EAD5-419D-44B9-91C8-D317B824806E}" type="sibTrans" cxnId="{86484C02-93AC-4B92-BA1C-B67F0A79E339}">
      <dgm:prSet/>
      <dgm:spPr/>
      <dgm:t>
        <a:bodyPr/>
        <a:lstStyle/>
        <a:p>
          <a:endParaRPr lang="ru-RU"/>
        </a:p>
      </dgm:t>
    </dgm:pt>
    <dgm:pt modelId="{AE191C37-E06B-4B86-A1E6-592D871EF5C9}" type="parTrans" cxnId="{86484C02-93AC-4B92-BA1C-B67F0A79E339}">
      <dgm:prSet/>
      <dgm:spPr/>
      <dgm:t>
        <a:bodyPr/>
        <a:lstStyle/>
        <a:p>
          <a:endParaRPr lang="ru-RU"/>
        </a:p>
      </dgm:t>
    </dgm:pt>
    <dgm:pt modelId="{24CF3323-C871-4FEF-B803-B0E8E36E6F97}" type="pres">
      <dgm:prSet presAssocID="{87D58E56-CD0F-48C6-ADEA-25BFE2EB2EA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DB86B41-364C-4A89-9E39-3FF26281B774}" type="pres">
      <dgm:prSet presAssocID="{6991CA20-C74C-414B-B59C-E99CEDA4394A}" presName="vertOne" presStyleCnt="0"/>
      <dgm:spPr/>
    </dgm:pt>
    <dgm:pt modelId="{F1ECF3B2-EC2A-4236-B634-8677556822A5}" type="pres">
      <dgm:prSet presAssocID="{6991CA20-C74C-414B-B59C-E99CEDA4394A}" presName="txOne" presStyleLbl="node0" presStyleIdx="0" presStyleCnt="1" custScaleY="436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1A11F7-4F52-46F4-9577-001FEF4DB3F3}" type="pres">
      <dgm:prSet presAssocID="{6991CA20-C74C-414B-B59C-E99CEDA4394A}" presName="parTransOne" presStyleCnt="0"/>
      <dgm:spPr/>
    </dgm:pt>
    <dgm:pt modelId="{D4E03970-4655-41AB-91CD-263FD09208A4}" type="pres">
      <dgm:prSet presAssocID="{6991CA20-C74C-414B-B59C-E99CEDA4394A}" presName="horzOne" presStyleCnt="0"/>
      <dgm:spPr/>
    </dgm:pt>
    <dgm:pt modelId="{8DDBE175-BF6B-4E7C-99F7-D6CC07360D47}" type="pres">
      <dgm:prSet presAssocID="{36647D6B-C805-4E43-81CC-8CAD20B79A62}" presName="vertTwo" presStyleCnt="0"/>
      <dgm:spPr/>
    </dgm:pt>
    <dgm:pt modelId="{AE803F23-26E8-40E4-B51D-D4F5F3AA6C70}" type="pres">
      <dgm:prSet presAssocID="{36647D6B-C805-4E43-81CC-8CAD20B79A62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AB1720-C832-4B86-83A5-88EFC2EA61A8}" type="pres">
      <dgm:prSet presAssocID="{36647D6B-C805-4E43-81CC-8CAD20B79A62}" presName="horzTwo" presStyleCnt="0"/>
      <dgm:spPr/>
    </dgm:pt>
    <dgm:pt modelId="{DFE8C34F-8034-422C-945B-74914766F317}" type="pres">
      <dgm:prSet presAssocID="{C609837F-6321-4CE2-B3BC-E4233E89E266}" presName="sibSpaceTwo" presStyleCnt="0"/>
      <dgm:spPr/>
    </dgm:pt>
    <dgm:pt modelId="{731BE8B5-07E5-47DD-8353-1F0D80E3A0F9}" type="pres">
      <dgm:prSet presAssocID="{3686562A-C548-400E-9609-0A26232053B9}" presName="vertTwo" presStyleCnt="0"/>
      <dgm:spPr/>
    </dgm:pt>
    <dgm:pt modelId="{D7398847-3019-488D-9AB5-CBE18FBCECC9}" type="pres">
      <dgm:prSet presAssocID="{3686562A-C548-400E-9609-0A26232053B9}" presName="txTwo" presStyleLbl="node2" presStyleIdx="1" presStyleCnt="3" custScaleX="1219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8AA988-A742-47C6-83A4-898E9D5DA552}" type="pres">
      <dgm:prSet presAssocID="{3686562A-C548-400E-9609-0A26232053B9}" presName="horzTwo" presStyleCnt="0"/>
      <dgm:spPr/>
    </dgm:pt>
    <dgm:pt modelId="{2CDB61D5-2C27-4892-A45B-D2B3FF93B26B}" type="pres">
      <dgm:prSet presAssocID="{706DCD17-CF2A-4FB1-88C1-B56656381253}" presName="sibSpaceTwo" presStyleCnt="0"/>
      <dgm:spPr/>
    </dgm:pt>
    <dgm:pt modelId="{B97DC7CA-A53E-4EAA-A282-8917BB97E463}" type="pres">
      <dgm:prSet presAssocID="{2DE1D9FD-D790-4D24-8668-F6490DDFCAF3}" presName="vertTwo" presStyleCnt="0"/>
      <dgm:spPr/>
    </dgm:pt>
    <dgm:pt modelId="{EBFF4F6D-0208-4A1F-94B2-E42AF6F6049F}" type="pres">
      <dgm:prSet presAssocID="{2DE1D9FD-D790-4D24-8668-F6490DDFCAF3}" presName="txTwo" presStyleLbl="node2" presStyleIdx="2" presStyleCnt="3" custScaleX="1134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CDFA79-FED0-4EF3-AAE7-A7413D095783}" type="pres">
      <dgm:prSet presAssocID="{2DE1D9FD-D790-4D24-8668-F6490DDFCAF3}" presName="horzTwo" presStyleCnt="0"/>
      <dgm:spPr/>
    </dgm:pt>
  </dgm:ptLst>
  <dgm:cxnLst>
    <dgm:cxn modelId="{987F1CD3-85D5-4F0F-BB1F-A236C27489D3}" srcId="{6991CA20-C74C-414B-B59C-E99CEDA4394A}" destId="{3686562A-C548-400E-9609-0A26232053B9}" srcOrd="1" destOrd="0" parTransId="{60BF323C-9D3D-405E-9E83-5A8EF527D7EA}" sibTransId="{706DCD17-CF2A-4FB1-88C1-B56656381253}"/>
    <dgm:cxn modelId="{9B7DDBF3-537F-4C5A-9FE2-FC473FA155D0}" type="presOf" srcId="{6991CA20-C74C-414B-B59C-E99CEDA4394A}" destId="{F1ECF3B2-EC2A-4236-B634-8677556822A5}" srcOrd="0" destOrd="0" presId="urn:microsoft.com/office/officeart/2005/8/layout/hierarchy4"/>
    <dgm:cxn modelId="{853B2331-7C36-4BEF-872A-E6D559289F77}" type="presOf" srcId="{87D58E56-CD0F-48C6-ADEA-25BFE2EB2EAA}" destId="{24CF3323-C871-4FEF-B803-B0E8E36E6F97}" srcOrd="0" destOrd="0" presId="urn:microsoft.com/office/officeart/2005/8/layout/hierarchy4"/>
    <dgm:cxn modelId="{86484C02-93AC-4B92-BA1C-B67F0A79E339}" srcId="{87D58E56-CD0F-48C6-ADEA-25BFE2EB2EAA}" destId="{6991CA20-C74C-414B-B59C-E99CEDA4394A}" srcOrd="0" destOrd="0" parTransId="{AE191C37-E06B-4B86-A1E6-592D871EF5C9}" sibTransId="{E847EAD5-419D-44B9-91C8-D317B824806E}"/>
    <dgm:cxn modelId="{DF936D5D-EB42-4950-9ACB-95B905609F33}" type="presOf" srcId="{3686562A-C548-400E-9609-0A26232053B9}" destId="{D7398847-3019-488D-9AB5-CBE18FBCECC9}" srcOrd="0" destOrd="0" presId="urn:microsoft.com/office/officeart/2005/8/layout/hierarchy4"/>
    <dgm:cxn modelId="{E46B0BBB-5FD6-4E81-B98F-443F0D9315C5}" type="presOf" srcId="{36647D6B-C805-4E43-81CC-8CAD20B79A62}" destId="{AE803F23-26E8-40E4-B51D-D4F5F3AA6C70}" srcOrd="0" destOrd="0" presId="urn:microsoft.com/office/officeart/2005/8/layout/hierarchy4"/>
    <dgm:cxn modelId="{B35EBCF9-9564-4B3F-ADFF-CD34D64D7F58}" type="presOf" srcId="{2DE1D9FD-D790-4D24-8668-F6490DDFCAF3}" destId="{EBFF4F6D-0208-4A1F-94B2-E42AF6F6049F}" srcOrd="0" destOrd="0" presId="urn:microsoft.com/office/officeart/2005/8/layout/hierarchy4"/>
    <dgm:cxn modelId="{DDEC28F8-BA85-4AEA-AA43-12D8AA0A2416}" srcId="{6991CA20-C74C-414B-B59C-E99CEDA4394A}" destId="{2DE1D9FD-D790-4D24-8668-F6490DDFCAF3}" srcOrd="2" destOrd="0" parTransId="{94C98BF4-8963-406D-A59D-F3720819F220}" sibTransId="{6172ED00-6DC7-4431-98A5-29C6A32EF771}"/>
    <dgm:cxn modelId="{128494F9-416B-4A2C-9456-63EEB89B2FFE}" srcId="{6991CA20-C74C-414B-B59C-E99CEDA4394A}" destId="{36647D6B-C805-4E43-81CC-8CAD20B79A62}" srcOrd="0" destOrd="0" parTransId="{13604428-63B7-4E1D-B7D9-38D9121AF1EE}" sibTransId="{C609837F-6321-4CE2-B3BC-E4233E89E266}"/>
    <dgm:cxn modelId="{7ADFE75B-57E6-4276-8F0F-1AEC947FE501}" type="presParOf" srcId="{24CF3323-C871-4FEF-B803-B0E8E36E6F97}" destId="{ADB86B41-364C-4A89-9E39-3FF26281B774}" srcOrd="0" destOrd="0" presId="urn:microsoft.com/office/officeart/2005/8/layout/hierarchy4"/>
    <dgm:cxn modelId="{D7A56DEA-5F39-4538-9986-FB771B4E8661}" type="presParOf" srcId="{ADB86B41-364C-4A89-9E39-3FF26281B774}" destId="{F1ECF3B2-EC2A-4236-B634-8677556822A5}" srcOrd="0" destOrd="0" presId="urn:microsoft.com/office/officeart/2005/8/layout/hierarchy4"/>
    <dgm:cxn modelId="{D2C2B3CC-A2CA-40DF-B9BA-462724E0E094}" type="presParOf" srcId="{ADB86B41-364C-4A89-9E39-3FF26281B774}" destId="{471A11F7-4F52-46F4-9577-001FEF4DB3F3}" srcOrd="1" destOrd="0" presId="urn:microsoft.com/office/officeart/2005/8/layout/hierarchy4"/>
    <dgm:cxn modelId="{2A968A5E-4B4E-4E5A-9AFD-AC1C94EDD9AD}" type="presParOf" srcId="{ADB86B41-364C-4A89-9E39-3FF26281B774}" destId="{D4E03970-4655-41AB-91CD-263FD09208A4}" srcOrd="2" destOrd="0" presId="urn:microsoft.com/office/officeart/2005/8/layout/hierarchy4"/>
    <dgm:cxn modelId="{D2C7FD6B-EE5C-4EA1-A01D-C28108513A20}" type="presParOf" srcId="{D4E03970-4655-41AB-91CD-263FD09208A4}" destId="{8DDBE175-BF6B-4E7C-99F7-D6CC07360D47}" srcOrd="0" destOrd="0" presId="urn:microsoft.com/office/officeart/2005/8/layout/hierarchy4"/>
    <dgm:cxn modelId="{6B4FB321-3BCE-474C-9BEB-D383DFDF4FE7}" type="presParOf" srcId="{8DDBE175-BF6B-4E7C-99F7-D6CC07360D47}" destId="{AE803F23-26E8-40E4-B51D-D4F5F3AA6C70}" srcOrd="0" destOrd="0" presId="urn:microsoft.com/office/officeart/2005/8/layout/hierarchy4"/>
    <dgm:cxn modelId="{5CAC3592-2D9C-47C1-BA14-8E55D17F3B6B}" type="presParOf" srcId="{8DDBE175-BF6B-4E7C-99F7-D6CC07360D47}" destId="{35AB1720-C832-4B86-83A5-88EFC2EA61A8}" srcOrd="1" destOrd="0" presId="urn:microsoft.com/office/officeart/2005/8/layout/hierarchy4"/>
    <dgm:cxn modelId="{AB8A4827-30CD-4FA1-8CBC-C1DB94F17816}" type="presParOf" srcId="{D4E03970-4655-41AB-91CD-263FD09208A4}" destId="{DFE8C34F-8034-422C-945B-74914766F317}" srcOrd="1" destOrd="0" presId="urn:microsoft.com/office/officeart/2005/8/layout/hierarchy4"/>
    <dgm:cxn modelId="{2015DA41-0F6B-4571-B82A-3F3603F189D1}" type="presParOf" srcId="{D4E03970-4655-41AB-91CD-263FD09208A4}" destId="{731BE8B5-07E5-47DD-8353-1F0D80E3A0F9}" srcOrd="2" destOrd="0" presId="urn:microsoft.com/office/officeart/2005/8/layout/hierarchy4"/>
    <dgm:cxn modelId="{3FEC6CC6-948B-4C23-AA5A-B90BF4EF7D5A}" type="presParOf" srcId="{731BE8B5-07E5-47DD-8353-1F0D80E3A0F9}" destId="{D7398847-3019-488D-9AB5-CBE18FBCECC9}" srcOrd="0" destOrd="0" presId="urn:microsoft.com/office/officeart/2005/8/layout/hierarchy4"/>
    <dgm:cxn modelId="{5F876D29-D030-404E-BAA1-3935E6CB35F3}" type="presParOf" srcId="{731BE8B5-07E5-47DD-8353-1F0D80E3A0F9}" destId="{018AA988-A742-47C6-83A4-898E9D5DA552}" srcOrd="1" destOrd="0" presId="urn:microsoft.com/office/officeart/2005/8/layout/hierarchy4"/>
    <dgm:cxn modelId="{4A968A86-3009-436D-9E4A-8F403C024F33}" type="presParOf" srcId="{D4E03970-4655-41AB-91CD-263FD09208A4}" destId="{2CDB61D5-2C27-4892-A45B-D2B3FF93B26B}" srcOrd="3" destOrd="0" presId="urn:microsoft.com/office/officeart/2005/8/layout/hierarchy4"/>
    <dgm:cxn modelId="{6FF125E7-0FD3-4C19-921F-5FC1A0F12496}" type="presParOf" srcId="{D4E03970-4655-41AB-91CD-263FD09208A4}" destId="{B97DC7CA-A53E-4EAA-A282-8917BB97E463}" srcOrd="4" destOrd="0" presId="urn:microsoft.com/office/officeart/2005/8/layout/hierarchy4"/>
    <dgm:cxn modelId="{CFCCB65F-F5A6-41A0-BF70-B33AE83EDAAA}" type="presParOf" srcId="{B97DC7CA-A53E-4EAA-A282-8917BB97E463}" destId="{EBFF4F6D-0208-4A1F-94B2-E42AF6F6049F}" srcOrd="0" destOrd="0" presId="urn:microsoft.com/office/officeart/2005/8/layout/hierarchy4"/>
    <dgm:cxn modelId="{93626656-CAC8-412B-A540-3BB22A6D81C7}" type="presParOf" srcId="{B97DC7CA-A53E-4EAA-A282-8917BB97E463}" destId="{15CDFA79-FED0-4EF3-AAE7-A7413D09578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C6D5B2-1DF6-40AB-BDE0-6780E800CF1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EC1319-7CD7-425F-A81A-065938371B42}">
      <dgm:prSet phldrT="[Текст]"/>
      <dgm:spPr/>
      <dgm:t>
        <a:bodyPr/>
        <a:lstStyle/>
        <a:p>
          <a:r>
            <a:rPr lang="ru-RU" dirty="0" smtClean="0"/>
            <a:t>Типичными нарушениями, допущенными при составлении протоколов, являются: </a:t>
          </a:r>
          <a:endParaRPr lang="ru-RU" dirty="0"/>
        </a:p>
      </dgm:t>
    </dgm:pt>
    <dgm:pt modelId="{EDC66B76-6FF4-4DD0-894F-CDDBEC9985F1}" type="parTrans" cxnId="{7FE70879-8197-4459-960C-BFFE078152BE}">
      <dgm:prSet/>
      <dgm:spPr/>
      <dgm:t>
        <a:bodyPr/>
        <a:lstStyle/>
        <a:p>
          <a:endParaRPr lang="ru-RU"/>
        </a:p>
      </dgm:t>
    </dgm:pt>
    <dgm:pt modelId="{47129110-B46F-4ED5-97B3-89F7CB8CB3BA}" type="sibTrans" cxnId="{7FE70879-8197-4459-960C-BFFE078152BE}">
      <dgm:prSet/>
      <dgm:spPr/>
      <dgm:t>
        <a:bodyPr/>
        <a:lstStyle/>
        <a:p>
          <a:endParaRPr lang="ru-RU"/>
        </a:p>
      </dgm:t>
    </dgm:pt>
    <dgm:pt modelId="{B7822201-51D0-4970-9766-5A35CEA345C2}">
      <dgm:prSet phldrT="[Текст]"/>
      <dgm:spPr/>
      <dgm:t>
        <a:bodyPr/>
        <a:lstStyle/>
        <a:p>
          <a:r>
            <a:rPr lang="ru-RU" dirty="0" smtClean="0"/>
            <a:t>- не учитывается непосредственное подчинение одного родственника другому;</a:t>
          </a:r>
          <a:endParaRPr lang="ru-RU" dirty="0"/>
        </a:p>
      </dgm:t>
    </dgm:pt>
    <dgm:pt modelId="{BF2B5B84-653E-4AF6-B0FB-3D173BCF66E0}" type="parTrans" cxnId="{8E4E9048-D13B-4687-826C-6FBD29886B63}">
      <dgm:prSet/>
      <dgm:spPr/>
      <dgm:t>
        <a:bodyPr/>
        <a:lstStyle/>
        <a:p>
          <a:endParaRPr lang="ru-RU"/>
        </a:p>
      </dgm:t>
    </dgm:pt>
    <dgm:pt modelId="{3E85526E-15F9-4223-B50F-122AA6C613C2}" type="sibTrans" cxnId="{8E4E9048-D13B-4687-826C-6FBD29886B63}">
      <dgm:prSet/>
      <dgm:spPr/>
      <dgm:t>
        <a:bodyPr/>
        <a:lstStyle/>
        <a:p>
          <a:endParaRPr lang="ru-RU"/>
        </a:p>
      </dgm:t>
    </dgm:pt>
    <dgm:pt modelId="{A62F486E-3E53-4ADD-BC7B-1A15FA396067}">
      <dgm:prSet/>
      <dgm:spPr/>
      <dgm:t>
        <a:bodyPr/>
        <a:lstStyle/>
        <a:p>
          <a:r>
            <a:rPr lang="ru-RU" dirty="0" smtClean="0"/>
            <a:t>- участие одного родственника в каких-либо комиссиях, 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в </a:t>
          </a:r>
          <a:r>
            <a:rPr lang="ru-RU" dirty="0" smtClean="0"/>
            <a:t>том числе связанных с материальным стимулированием работников, в числе которых входит другой родственник;</a:t>
          </a:r>
          <a:endParaRPr lang="ru-RU" dirty="0"/>
        </a:p>
      </dgm:t>
    </dgm:pt>
    <dgm:pt modelId="{C806E899-2E70-4BE5-B2C3-34CADC03F616}" type="parTrans" cxnId="{D91CB82B-FCA4-402E-9211-44139D6D7848}">
      <dgm:prSet/>
      <dgm:spPr/>
      <dgm:t>
        <a:bodyPr/>
        <a:lstStyle/>
        <a:p>
          <a:endParaRPr lang="ru-RU"/>
        </a:p>
      </dgm:t>
    </dgm:pt>
    <dgm:pt modelId="{49A3A72D-4D8B-4A3A-AB19-2E4BD72A82DE}" type="sibTrans" cxnId="{D91CB82B-FCA4-402E-9211-44139D6D7848}">
      <dgm:prSet/>
      <dgm:spPr/>
      <dgm:t>
        <a:bodyPr/>
        <a:lstStyle/>
        <a:p>
          <a:endParaRPr lang="ru-RU"/>
        </a:p>
      </dgm:t>
    </dgm:pt>
    <dgm:pt modelId="{15D77913-8553-40D6-9A7B-98B1A74B84B9}">
      <dgm:prSet/>
      <dgm:spPr/>
      <dgm:t>
        <a:bodyPr/>
        <a:lstStyle/>
        <a:p>
          <a:r>
            <a:rPr lang="ru-RU" dirty="0" smtClean="0"/>
            <a:t>- принятие одним родственников решений по кадровым вопросам в отношении родственников (свойственников);</a:t>
          </a:r>
          <a:endParaRPr lang="ru-RU" dirty="0"/>
        </a:p>
      </dgm:t>
    </dgm:pt>
    <dgm:pt modelId="{CB0A23B3-2D76-409B-9D45-EFEC9E0BFA67}" type="parTrans" cxnId="{D89C9C35-BBD6-4697-BB31-8FD0C4C5CD9C}">
      <dgm:prSet/>
      <dgm:spPr/>
      <dgm:t>
        <a:bodyPr/>
        <a:lstStyle/>
        <a:p>
          <a:endParaRPr lang="ru-RU"/>
        </a:p>
      </dgm:t>
    </dgm:pt>
    <dgm:pt modelId="{EC7DBFA4-5AD6-4F09-8CC7-1117CD850BC5}" type="sibTrans" cxnId="{D89C9C35-BBD6-4697-BB31-8FD0C4C5CD9C}">
      <dgm:prSet/>
      <dgm:spPr/>
      <dgm:t>
        <a:bodyPr/>
        <a:lstStyle/>
        <a:p>
          <a:endParaRPr lang="ru-RU"/>
        </a:p>
      </dgm:t>
    </dgm:pt>
    <dgm:pt modelId="{DD9D20D5-C504-42CA-9A65-AB5CAF133497}">
      <dgm:prSet/>
      <dgm:spPr/>
      <dgm:t>
        <a:bodyPr/>
        <a:lstStyle/>
        <a:p>
          <a:r>
            <a:rPr lang="ru-RU" dirty="0" smtClean="0"/>
            <a:t>- предусмотренная должностной инструкцией возможность временного исполнения обязанностей директора учреждения;</a:t>
          </a:r>
          <a:endParaRPr lang="ru-RU" dirty="0"/>
        </a:p>
      </dgm:t>
    </dgm:pt>
    <dgm:pt modelId="{1C954EAC-9077-4555-A6F0-FFBA3C8E601E}" type="parTrans" cxnId="{8B701D68-7E6B-4EA6-8E4F-B65947D5AA23}">
      <dgm:prSet/>
      <dgm:spPr/>
      <dgm:t>
        <a:bodyPr/>
        <a:lstStyle/>
        <a:p>
          <a:endParaRPr lang="ru-RU"/>
        </a:p>
      </dgm:t>
    </dgm:pt>
    <dgm:pt modelId="{391B8EFF-056D-4D79-954D-56C5D530F75A}" type="sibTrans" cxnId="{8B701D68-7E6B-4EA6-8E4F-B65947D5AA23}">
      <dgm:prSet/>
      <dgm:spPr/>
      <dgm:t>
        <a:bodyPr/>
        <a:lstStyle/>
        <a:p>
          <a:endParaRPr lang="ru-RU"/>
        </a:p>
      </dgm:t>
    </dgm:pt>
    <dgm:pt modelId="{829EC559-201B-4E3D-B04D-04AC36457EAC}">
      <dgm:prSet/>
      <dgm:spPr/>
      <dgm:t>
        <a:bodyPr/>
        <a:lstStyle/>
        <a:p>
          <a:r>
            <a:rPr lang="ru-RU" dirty="0" smtClean="0"/>
            <a:t>возможность совместного участия родственников 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в </a:t>
          </a:r>
          <a:r>
            <a:rPr lang="ru-RU" dirty="0" smtClean="0"/>
            <a:t>процедурах государственных закупок, инвентаризационных и иных </a:t>
          </a:r>
          <a:r>
            <a:rPr lang="ru-RU" dirty="0" smtClean="0"/>
            <a:t>комиссиях</a:t>
          </a:r>
          <a:endParaRPr lang="ru-RU" dirty="0"/>
        </a:p>
      </dgm:t>
    </dgm:pt>
    <dgm:pt modelId="{71FCD3F3-6527-4C8D-B492-E1A870812C95}" type="parTrans" cxnId="{F2390916-FF4F-4B35-806C-368A09CDF934}">
      <dgm:prSet/>
      <dgm:spPr/>
      <dgm:t>
        <a:bodyPr/>
        <a:lstStyle/>
        <a:p>
          <a:endParaRPr lang="ru-RU"/>
        </a:p>
      </dgm:t>
    </dgm:pt>
    <dgm:pt modelId="{33119815-1C27-44CD-A5B9-099F75AA5F01}" type="sibTrans" cxnId="{F2390916-FF4F-4B35-806C-368A09CDF934}">
      <dgm:prSet/>
      <dgm:spPr/>
      <dgm:t>
        <a:bodyPr/>
        <a:lstStyle/>
        <a:p>
          <a:endParaRPr lang="ru-RU"/>
        </a:p>
      </dgm:t>
    </dgm:pt>
    <dgm:pt modelId="{6C8ED222-E6AC-47C2-8347-B8130773FEC4}" type="pres">
      <dgm:prSet presAssocID="{F7C6D5B2-1DF6-40AB-BDE0-6780E800CF1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14B44C-82CD-4D00-943F-C1A4A1D78B07}" type="pres">
      <dgm:prSet presAssocID="{0EEC1319-7CD7-425F-A81A-065938371B42}" presName="root" presStyleCnt="0"/>
      <dgm:spPr/>
    </dgm:pt>
    <dgm:pt modelId="{DAC246A5-0C1F-4376-A54F-4F88F259D9C1}" type="pres">
      <dgm:prSet presAssocID="{0EEC1319-7CD7-425F-A81A-065938371B42}" presName="rootComposite" presStyleCnt="0"/>
      <dgm:spPr/>
    </dgm:pt>
    <dgm:pt modelId="{1EF5BF0A-DAF7-4AF7-822C-65213FF8A3A3}" type="pres">
      <dgm:prSet presAssocID="{0EEC1319-7CD7-425F-A81A-065938371B42}" presName="rootText" presStyleLbl="node1" presStyleIdx="0" presStyleCnt="1" custScaleX="484538" custScaleY="105088"/>
      <dgm:spPr/>
      <dgm:t>
        <a:bodyPr/>
        <a:lstStyle/>
        <a:p>
          <a:endParaRPr lang="ru-RU"/>
        </a:p>
      </dgm:t>
    </dgm:pt>
    <dgm:pt modelId="{B992A521-2AA1-4373-9F45-29259345629C}" type="pres">
      <dgm:prSet presAssocID="{0EEC1319-7CD7-425F-A81A-065938371B42}" presName="rootConnector" presStyleLbl="node1" presStyleIdx="0" presStyleCnt="1"/>
      <dgm:spPr/>
      <dgm:t>
        <a:bodyPr/>
        <a:lstStyle/>
        <a:p>
          <a:endParaRPr lang="ru-RU"/>
        </a:p>
      </dgm:t>
    </dgm:pt>
    <dgm:pt modelId="{532B1EFB-D2E1-4AF0-9591-F12F8D3E0A2D}" type="pres">
      <dgm:prSet presAssocID="{0EEC1319-7CD7-425F-A81A-065938371B42}" presName="childShape" presStyleCnt="0"/>
      <dgm:spPr/>
    </dgm:pt>
    <dgm:pt modelId="{2F8052F1-8534-4589-8BE8-26F39A01233D}" type="pres">
      <dgm:prSet presAssocID="{BF2B5B84-653E-4AF6-B0FB-3D173BCF66E0}" presName="Name13" presStyleLbl="parChTrans1D2" presStyleIdx="0" presStyleCnt="5"/>
      <dgm:spPr/>
      <dgm:t>
        <a:bodyPr/>
        <a:lstStyle/>
        <a:p>
          <a:endParaRPr lang="ru-RU"/>
        </a:p>
      </dgm:t>
    </dgm:pt>
    <dgm:pt modelId="{00ECD4DF-1A86-411B-B1E7-4C3B714AB481}" type="pres">
      <dgm:prSet presAssocID="{B7822201-51D0-4970-9766-5A35CEA345C2}" presName="childText" presStyleLbl="bgAcc1" presStyleIdx="0" presStyleCnt="5" custScaleX="484538" custScaleY="105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09D51-3E3E-4AD4-921D-B8727A0AF120}" type="pres">
      <dgm:prSet presAssocID="{C806E899-2E70-4BE5-B2C3-34CADC03F616}" presName="Name13" presStyleLbl="parChTrans1D2" presStyleIdx="1" presStyleCnt="5"/>
      <dgm:spPr/>
      <dgm:t>
        <a:bodyPr/>
        <a:lstStyle/>
        <a:p>
          <a:endParaRPr lang="ru-RU"/>
        </a:p>
      </dgm:t>
    </dgm:pt>
    <dgm:pt modelId="{AE856821-B12A-471A-99E3-BE678A88D5DA}" type="pres">
      <dgm:prSet presAssocID="{A62F486E-3E53-4ADD-BC7B-1A15FA396067}" presName="childText" presStyleLbl="bgAcc1" presStyleIdx="1" presStyleCnt="5" custScaleX="484538" custScaleY="105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4E732-4539-45C4-8D03-953377A94FD4}" type="pres">
      <dgm:prSet presAssocID="{CB0A23B3-2D76-409B-9D45-EFEC9E0BFA67}" presName="Name13" presStyleLbl="parChTrans1D2" presStyleIdx="2" presStyleCnt="5"/>
      <dgm:spPr/>
      <dgm:t>
        <a:bodyPr/>
        <a:lstStyle/>
        <a:p>
          <a:endParaRPr lang="ru-RU"/>
        </a:p>
      </dgm:t>
    </dgm:pt>
    <dgm:pt modelId="{297CDCFE-D829-4CEA-B864-68EB862FF70C}" type="pres">
      <dgm:prSet presAssocID="{15D77913-8553-40D6-9A7B-98B1A74B84B9}" presName="childText" presStyleLbl="bgAcc1" presStyleIdx="2" presStyleCnt="5" custScaleX="484538" custScaleY="105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E1BF5-669B-4562-9AFF-5D0BD6FE2856}" type="pres">
      <dgm:prSet presAssocID="{1C954EAC-9077-4555-A6F0-FFBA3C8E601E}" presName="Name13" presStyleLbl="parChTrans1D2" presStyleIdx="3" presStyleCnt="5"/>
      <dgm:spPr/>
      <dgm:t>
        <a:bodyPr/>
        <a:lstStyle/>
        <a:p>
          <a:endParaRPr lang="ru-RU"/>
        </a:p>
      </dgm:t>
    </dgm:pt>
    <dgm:pt modelId="{51252494-FB01-4F35-BB14-B3FD95A3E642}" type="pres">
      <dgm:prSet presAssocID="{DD9D20D5-C504-42CA-9A65-AB5CAF133497}" presName="childText" presStyleLbl="bgAcc1" presStyleIdx="3" presStyleCnt="5" custScaleX="484538" custScaleY="105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CA851-5EBF-427D-BBD4-B69CBC365D0F}" type="pres">
      <dgm:prSet presAssocID="{71FCD3F3-6527-4C8D-B492-E1A870812C95}" presName="Name13" presStyleLbl="parChTrans1D2" presStyleIdx="4" presStyleCnt="5"/>
      <dgm:spPr/>
      <dgm:t>
        <a:bodyPr/>
        <a:lstStyle/>
        <a:p>
          <a:endParaRPr lang="ru-RU"/>
        </a:p>
      </dgm:t>
    </dgm:pt>
    <dgm:pt modelId="{C37CA336-32AF-4718-BBAD-D8328B3A9F7D}" type="pres">
      <dgm:prSet presAssocID="{829EC559-201B-4E3D-B04D-04AC36457EAC}" presName="childText" presStyleLbl="bgAcc1" presStyleIdx="4" presStyleCnt="5" custScaleX="484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9EE05C-BCC8-4259-B039-82BE885F6015}" type="presOf" srcId="{15D77913-8553-40D6-9A7B-98B1A74B84B9}" destId="{297CDCFE-D829-4CEA-B864-68EB862FF70C}" srcOrd="0" destOrd="0" presId="urn:microsoft.com/office/officeart/2005/8/layout/hierarchy3"/>
    <dgm:cxn modelId="{0DE8C430-29F5-4BEB-A5CF-630C610E68A3}" type="presOf" srcId="{C806E899-2E70-4BE5-B2C3-34CADC03F616}" destId="{A5209D51-3E3E-4AD4-921D-B8727A0AF120}" srcOrd="0" destOrd="0" presId="urn:microsoft.com/office/officeart/2005/8/layout/hierarchy3"/>
    <dgm:cxn modelId="{D2A0071E-5B90-4EDF-A3DD-59DE1682BD3A}" type="presOf" srcId="{829EC559-201B-4E3D-B04D-04AC36457EAC}" destId="{C37CA336-32AF-4718-BBAD-D8328B3A9F7D}" srcOrd="0" destOrd="0" presId="urn:microsoft.com/office/officeart/2005/8/layout/hierarchy3"/>
    <dgm:cxn modelId="{62F3BBF0-08E3-408F-AB2F-002B3F4D71D4}" type="presOf" srcId="{1C954EAC-9077-4555-A6F0-FFBA3C8E601E}" destId="{97DE1BF5-669B-4562-9AFF-5D0BD6FE2856}" srcOrd="0" destOrd="0" presId="urn:microsoft.com/office/officeart/2005/8/layout/hierarchy3"/>
    <dgm:cxn modelId="{D89C9C35-BBD6-4697-BB31-8FD0C4C5CD9C}" srcId="{0EEC1319-7CD7-425F-A81A-065938371B42}" destId="{15D77913-8553-40D6-9A7B-98B1A74B84B9}" srcOrd="2" destOrd="0" parTransId="{CB0A23B3-2D76-409B-9D45-EFEC9E0BFA67}" sibTransId="{EC7DBFA4-5AD6-4F09-8CC7-1117CD850BC5}"/>
    <dgm:cxn modelId="{7FE70879-8197-4459-960C-BFFE078152BE}" srcId="{F7C6D5B2-1DF6-40AB-BDE0-6780E800CF10}" destId="{0EEC1319-7CD7-425F-A81A-065938371B42}" srcOrd="0" destOrd="0" parTransId="{EDC66B76-6FF4-4DD0-894F-CDDBEC9985F1}" sibTransId="{47129110-B46F-4ED5-97B3-89F7CB8CB3BA}"/>
    <dgm:cxn modelId="{524669D6-2C70-48E2-A169-3B83B20E716A}" type="presOf" srcId="{0EEC1319-7CD7-425F-A81A-065938371B42}" destId="{B992A521-2AA1-4373-9F45-29259345629C}" srcOrd="1" destOrd="0" presId="urn:microsoft.com/office/officeart/2005/8/layout/hierarchy3"/>
    <dgm:cxn modelId="{F2390916-FF4F-4B35-806C-368A09CDF934}" srcId="{0EEC1319-7CD7-425F-A81A-065938371B42}" destId="{829EC559-201B-4E3D-B04D-04AC36457EAC}" srcOrd="4" destOrd="0" parTransId="{71FCD3F3-6527-4C8D-B492-E1A870812C95}" sibTransId="{33119815-1C27-44CD-A5B9-099F75AA5F01}"/>
    <dgm:cxn modelId="{C5DA9928-4B38-4FB9-AC7E-61BF027D0E86}" type="presOf" srcId="{0EEC1319-7CD7-425F-A81A-065938371B42}" destId="{1EF5BF0A-DAF7-4AF7-822C-65213FF8A3A3}" srcOrd="0" destOrd="0" presId="urn:microsoft.com/office/officeart/2005/8/layout/hierarchy3"/>
    <dgm:cxn modelId="{93158E3F-D104-4722-935B-7AB58BF63864}" type="presOf" srcId="{A62F486E-3E53-4ADD-BC7B-1A15FA396067}" destId="{AE856821-B12A-471A-99E3-BE678A88D5DA}" srcOrd="0" destOrd="0" presId="urn:microsoft.com/office/officeart/2005/8/layout/hierarchy3"/>
    <dgm:cxn modelId="{FC814AD0-6C0D-4D41-AD56-650D0554C00C}" type="presOf" srcId="{F7C6D5B2-1DF6-40AB-BDE0-6780E800CF10}" destId="{6C8ED222-E6AC-47C2-8347-B8130773FEC4}" srcOrd="0" destOrd="0" presId="urn:microsoft.com/office/officeart/2005/8/layout/hierarchy3"/>
    <dgm:cxn modelId="{6A7CB053-B389-4FC9-8FA8-2C2A8AD91163}" type="presOf" srcId="{BF2B5B84-653E-4AF6-B0FB-3D173BCF66E0}" destId="{2F8052F1-8534-4589-8BE8-26F39A01233D}" srcOrd="0" destOrd="0" presId="urn:microsoft.com/office/officeart/2005/8/layout/hierarchy3"/>
    <dgm:cxn modelId="{8B701D68-7E6B-4EA6-8E4F-B65947D5AA23}" srcId="{0EEC1319-7CD7-425F-A81A-065938371B42}" destId="{DD9D20D5-C504-42CA-9A65-AB5CAF133497}" srcOrd="3" destOrd="0" parTransId="{1C954EAC-9077-4555-A6F0-FFBA3C8E601E}" sibTransId="{391B8EFF-056D-4D79-954D-56C5D530F75A}"/>
    <dgm:cxn modelId="{D91CB82B-FCA4-402E-9211-44139D6D7848}" srcId="{0EEC1319-7CD7-425F-A81A-065938371B42}" destId="{A62F486E-3E53-4ADD-BC7B-1A15FA396067}" srcOrd="1" destOrd="0" parTransId="{C806E899-2E70-4BE5-B2C3-34CADC03F616}" sibTransId="{49A3A72D-4D8B-4A3A-AB19-2E4BD72A82DE}"/>
    <dgm:cxn modelId="{5FB1D070-9A70-4753-8A93-35B0C14752F5}" type="presOf" srcId="{CB0A23B3-2D76-409B-9D45-EFEC9E0BFA67}" destId="{BAD4E732-4539-45C4-8D03-953377A94FD4}" srcOrd="0" destOrd="0" presId="urn:microsoft.com/office/officeart/2005/8/layout/hierarchy3"/>
    <dgm:cxn modelId="{AF776D0C-09D0-4DD3-9C63-BD9375D5144A}" type="presOf" srcId="{DD9D20D5-C504-42CA-9A65-AB5CAF133497}" destId="{51252494-FB01-4F35-BB14-B3FD95A3E642}" srcOrd="0" destOrd="0" presId="urn:microsoft.com/office/officeart/2005/8/layout/hierarchy3"/>
    <dgm:cxn modelId="{6AEBDE80-5E3F-41B1-A5A4-FBD8403FF0B7}" type="presOf" srcId="{B7822201-51D0-4970-9766-5A35CEA345C2}" destId="{00ECD4DF-1A86-411B-B1E7-4C3B714AB481}" srcOrd="0" destOrd="0" presId="urn:microsoft.com/office/officeart/2005/8/layout/hierarchy3"/>
    <dgm:cxn modelId="{8E4E9048-D13B-4687-826C-6FBD29886B63}" srcId="{0EEC1319-7CD7-425F-A81A-065938371B42}" destId="{B7822201-51D0-4970-9766-5A35CEA345C2}" srcOrd="0" destOrd="0" parTransId="{BF2B5B84-653E-4AF6-B0FB-3D173BCF66E0}" sibTransId="{3E85526E-15F9-4223-B50F-122AA6C613C2}"/>
    <dgm:cxn modelId="{0E5B6F8D-4BE5-420C-8454-C75E2F99F6DA}" type="presOf" srcId="{71FCD3F3-6527-4C8D-B492-E1A870812C95}" destId="{FC6CA851-5EBF-427D-BBD4-B69CBC365D0F}" srcOrd="0" destOrd="0" presId="urn:microsoft.com/office/officeart/2005/8/layout/hierarchy3"/>
    <dgm:cxn modelId="{9D2E41CB-94B4-4887-9669-E7E8F5608218}" type="presParOf" srcId="{6C8ED222-E6AC-47C2-8347-B8130773FEC4}" destId="{EF14B44C-82CD-4D00-943F-C1A4A1D78B07}" srcOrd="0" destOrd="0" presId="urn:microsoft.com/office/officeart/2005/8/layout/hierarchy3"/>
    <dgm:cxn modelId="{67713187-9FA8-401A-BA7A-A39BDA67AD77}" type="presParOf" srcId="{EF14B44C-82CD-4D00-943F-C1A4A1D78B07}" destId="{DAC246A5-0C1F-4376-A54F-4F88F259D9C1}" srcOrd="0" destOrd="0" presId="urn:microsoft.com/office/officeart/2005/8/layout/hierarchy3"/>
    <dgm:cxn modelId="{C4731CC4-4F02-4E72-A546-5322740A3857}" type="presParOf" srcId="{DAC246A5-0C1F-4376-A54F-4F88F259D9C1}" destId="{1EF5BF0A-DAF7-4AF7-822C-65213FF8A3A3}" srcOrd="0" destOrd="0" presId="urn:microsoft.com/office/officeart/2005/8/layout/hierarchy3"/>
    <dgm:cxn modelId="{64E1FBE2-0851-43FE-8FD0-3708C1E5D953}" type="presParOf" srcId="{DAC246A5-0C1F-4376-A54F-4F88F259D9C1}" destId="{B992A521-2AA1-4373-9F45-29259345629C}" srcOrd="1" destOrd="0" presId="urn:microsoft.com/office/officeart/2005/8/layout/hierarchy3"/>
    <dgm:cxn modelId="{E42DEF73-7251-4050-B930-274CE8C99D00}" type="presParOf" srcId="{EF14B44C-82CD-4D00-943F-C1A4A1D78B07}" destId="{532B1EFB-D2E1-4AF0-9591-F12F8D3E0A2D}" srcOrd="1" destOrd="0" presId="urn:microsoft.com/office/officeart/2005/8/layout/hierarchy3"/>
    <dgm:cxn modelId="{4F4C47B6-120A-4D6F-A1B3-0EEFCE1822B7}" type="presParOf" srcId="{532B1EFB-D2E1-4AF0-9591-F12F8D3E0A2D}" destId="{2F8052F1-8534-4589-8BE8-26F39A01233D}" srcOrd="0" destOrd="0" presId="urn:microsoft.com/office/officeart/2005/8/layout/hierarchy3"/>
    <dgm:cxn modelId="{F2C89B00-1B05-4F63-ACBE-EA366AFF19A1}" type="presParOf" srcId="{532B1EFB-D2E1-4AF0-9591-F12F8D3E0A2D}" destId="{00ECD4DF-1A86-411B-B1E7-4C3B714AB481}" srcOrd="1" destOrd="0" presId="urn:microsoft.com/office/officeart/2005/8/layout/hierarchy3"/>
    <dgm:cxn modelId="{A9E979F7-98C4-4F88-8CDC-9A06BB1932ED}" type="presParOf" srcId="{532B1EFB-D2E1-4AF0-9591-F12F8D3E0A2D}" destId="{A5209D51-3E3E-4AD4-921D-B8727A0AF120}" srcOrd="2" destOrd="0" presId="urn:microsoft.com/office/officeart/2005/8/layout/hierarchy3"/>
    <dgm:cxn modelId="{9F670525-E64B-4F01-A946-B49F6E5A1FBB}" type="presParOf" srcId="{532B1EFB-D2E1-4AF0-9591-F12F8D3E0A2D}" destId="{AE856821-B12A-471A-99E3-BE678A88D5DA}" srcOrd="3" destOrd="0" presId="urn:microsoft.com/office/officeart/2005/8/layout/hierarchy3"/>
    <dgm:cxn modelId="{455913C5-EC88-4F1F-9DA4-26ADEDB181A5}" type="presParOf" srcId="{532B1EFB-D2E1-4AF0-9591-F12F8D3E0A2D}" destId="{BAD4E732-4539-45C4-8D03-953377A94FD4}" srcOrd="4" destOrd="0" presId="urn:microsoft.com/office/officeart/2005/8/layout/hierarchy3"/>
    <dgm:cxn modelId="{F0F51800-EB28-4290-A64C-4BAA6A37BC25}" type="presParOf" srcId="{532B1EFB-D2E1-4AF0-9591-F12F8D3E0A2D}" destId="{297CDCFE-D829-4CEA-B864-68EB862FF70C}" srcOrd="5" destOrd="0" presId="urn:microsoft.com/office/officeart/2005/8/layout/hierarchy3"/>
    <dgm:cxn modelId="{5CAE5813-9822-4AE5-8609-87C36AEAFE70}" type="presParOf" srcId="{532B1EFB-D2E1-4AF0-9591-F12F8D3E0A2D}" destId="{97DE1BF5-669B-4562-9AFF-5D0BD6FE2856}" srcOrd="6" destOrd="0" presId="urn:microsoft.com/office/officeart/2005/8/layout/hierarchy3"/>
    <dgm:cxn modelId="{BE760D8B-A452-4BFD-ACF5-7B793382EA13}" type="presParOf" srcId="{532B1EFB-D2E1-4AF0-9591-F12F8D3E0A2D}" destId="{51252494-FB01-4F35-BB14-B3FD95A3E642}" srcOrd="7" destOrd="0" presId="urn:microsoft.com/office/officeart/2005/8/layout/hierarchy3"/>
    <dgm:cxn modelId="{2DF1835C-AEBD-41B9-AD18-627ADE573F75}" type="presParOf" srcId="{532B1EFB-D2E1-4AF0-9591-F12F8D3E0A2D}" destId="{FC6CA851-5EBF-427D-BBD4-B69CBC365D0F}" srcOrd="8" destOrd="0" presId="urn:microsoft.com/office/officeart/2005/8/layout/hierarchy3"/>
    <dgm:cxn modelId="{985CFA3C-1BC8-4819-AB1B-6557819E7232}" type="presParOf" srcId="{532B1EFB-D2E1-4AF0-9591-F12F8D3E0A2D}" destId="{C37CA336-32AF-4718-BBAD-D8328B3A9F7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70F77-D0F4-4472-9D8B-C661E553BD0F}">
      <dsp:nvSpPr>
        <dsp:cNvPr id="0" name=""/>
        <dsp:cNvSpPr/>
      </dsp:nvSpPr>
      <dsp:spPr>
        <a:xfrm rot="5400000">
          <a:off x="-477363" y="483325"/>
          <a:ext cx="3182420" cy="22276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 rot="-5400000">
        <a:off x="0" y="1119809"/>
        <a:ext cx="2227694" cy="954726"/>
      </dsp:txXfrm>
    </dsp:sp>
    <dsp:sp modelId="{F440E47F-AD48-4E49-A3E8-AA7199D606CF}">
      <dsp:nvSpPr>
        <dsp:cNvPr id="0" name=""/>
        <dsp:cNvSpPr/>
      </dsp:nvSpPr>
      <dsp:spPr>
        <a:xfrm rot="5400000">
          <a:off x="4297200" y="-2063544"/>
          <a:ext cx="2068573" cy="62075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Администрация Губернатора и Правительства </a:t>
          </a:r>
          <a:br>
            <a:rPr lang="ru-RU" sz="1800" kern="1200" dirty="0" smtClean="0"/>
          </a:br>
          <a:r>
            <a:rPr lang="ru-RU" sz="1800" kern="1200" dirty="0" smtClean="0"/>
            <a:t>Ленинградской области является государственным органом Ленинградской области по профилактике коррупционных и иных правонарушений, осуществляет функции по обеспечению в Ленинградской области единой государственной политики в области противодействия коррупции </a:t>
          </a:r>
          <a:r>
            <a:rPr lang="ru-RU" sz="1500" kern="1200" dirty="0" smtClean="0"/>
            <a:t/>
          </a:r>
          <a:br>
            <a:rPr lang="ru-RU" sz="1500" kern="1200" dirty="0" smtClean="0"/>
          </a:br>
          <a:r>
            <a:rPr lang="ru-RU" sz="1500" i="1" kern="1200" dirty="0" smtClean="0"/>
            <a:t>(постановление Правительства Ленинградской области </a:t>
          </a:r>
          <a:br>
            <a:rPr lang="ru-RU" sz="1500" i="1" kern="1200" dirty="0" smtClean="0"/>
          </a:br>
          <a:r>
            <a:rPr lang="ru-RU" sz="1500" i="1" kern="1200" dirty="0" smtClean="0"/>
            <a:t>от 10.09.2012 № 282)</a:t>
          </a:r>
          <a:endParaRPr lang="ru-RU" sz="1500" i="1" kern="1200" dirty="0"/>
        </a:p>
      </dsp:txBody>
      <dsp:txXfrm rot="-5400000">
        <a:off x="2227695" y="106940"/>
        <a:ext cx="6106606" cy="1866615"/>
      </dsp:txXfrm>
    </dsp:sp>
    <dsp:sp modelId="{8263446A-FC1F-41BE-AED1-8CD9F4326B6C}">
      <dsp:nvSpPr>
        <dsp:cNvPr id="0" name=""/>
        <dsp:cNvSpPr/>
      </dsp:nvSpPr>
      <dsp:spPr>
        <a:xfrm rot="5400000">
          <a:off x="-477363" y="3386146"/>
          <a:ext cx="3182420" cy="22276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 rot="-5400000">
        <a:off x="0" y="4022630"/>
        <a:ext cx="2227694" cy="954726"/>
      </dsp:txXfrm>
    </dsp:sp>
    <dsp:sp modelId="{36B37653-A3FC-4E03-8844-DB1A924FF237}">
      <dsp:nvSpPr>
        <dsp:cNvPr id="0" name=""/>
        <dsp:cNvSpPr/>
      </dsp:nvSpPr>
      <dsp:spPr>
        <a:xfrm rot="5400000">
          <a:off x="4297200" y="839277"/>
          <a:ext cx="2068573" cy="62075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 целях осуществления действенного контроля за соблюдением законодательства о противодействии коррупции с 2018 года проводится антикоррупционный аудит в формате выездных проверок работы органов исполнительной власти по профилактике коррупционных </a:t>
          </a:r>
          <a:br>
            <a:rPr lang="ru-RU" sz="1600" kern="1200" dirty="0" smtClean="0"/>
          </a:br>
          <a:r>
            <a:rPr lang="ru-RU" sz="1600" kern="1200" dirty="0" smtClean="0"/>
            <a:t>и иных правонарушений в рамках которых, </a:t>
          </a:r>
          <a:r>
            <a:rPr lang="ru-RU" sz="1600" kern="1200" dirty="0" smtClean="0"/>
            <a:t/>
          </a:r>
          <a:br>
            <a:rPr lang="ru-RU" sz="1600" kern="1200" dirty="0" smtClean="0"/>
          </a:br>
          <a:r>
            <a:rPr lang="ru-RU" sz="1600" kern="1200" dirty="0" smtClean="0"/>
            <a:t>в </a:t>
          </a:r>
          <a:r>
            <a:rPr lang="ru-RU" sz="1600" kern="1200" dirty="0" smtClean="0"/>
            <a:t>том числе анализируется работа, проводимая </a:t>
          </a:r>
          <a:r>
            <a:rPr lang="ru-RU" sz="1600" kern="1200" dirty="0" smtClean="0"/>
            <a:t/>
          </a:r>
          <a:br>
            <a:rPr lang="ru-RU" sz="1600" kern="1200" dirty="0" smtClean="0"/>
          </a:br>
          <a:r>
            <a:rPr lang="ru-RU" sz="1600" kern="1200" dirty="0" smtClean="0"/>
            <a:t>в </a:t>
          </a:r>
          <a:r>
            <a:rPr lang="ru-RU" sz="1600" kern="1200" dirty="0" smtClean="0"/>
            <a:t>отношении подведомственных государственных учреждений </a:t>
          </a:r>
          <a:r>
            <a:rPr lang="ru-RU" sz="1600" kern="1200" dirty="0" smtClean="0"/>
            <a:t>и </a:t>
          </a:r>
          <a:r>
            <a:rPr lang="ru-RU" sz="1600" kern="1200" dirty="0" smtClean="0"/>
            <a:t>организаций.</a:t>
          </a:r>
          <a:endParaRPr lang="ru-RU" sz="1600" kern="1200" dirty="0"/>
        </a:p>
      </dsp:txBody>
      <dsp:txXfrm rot="-5400000">
        <a:off x="2227695" y="3009762"/>
        <a:ext cx="6106606" cy="1866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E6297-4996-44C3-A4A4-DC6884EBA965}">
      <dsp:nvSpPr>
        <dsp:cNvPr id="0" name=""/>
        <dsp:cNvSpPr/>
      </dsp:nvSpPr>
      <dsp:spPr>
        <a:xfrm>
          <a:off x="3096341" y="2373221"/>
          <a:ext cx="2448277" cy="210093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Деятельность оценивается  по следующим направлениям: </a:t>
          </a:r>
          <a:endParaRPr lang="ru-RU" sz="2300" kern="1200" dirty="0"/>
        </a:p>
      </dsp:txBody>
      <dsp:txXfrm>
        <a:off x="3198900" y="2475780"/>
        <a:ext cx="2243159" cy="1895812"/>
      </dsp:txXfrm>
    </dsp:sp>
    <dsp:sp modelId="{6462D918-5861-4B19-AFB2-46724D6AE4EC}">
      <dsp:nvSpPr>
        <dsp:cNvPr id="0" name=""/>
        <dsp:cNvSpPr/>
      </dsp:nvSpPr>
      <dsp:spPr>
        <a:xfrm rot="16200000">
          <a:off x="4149223" y="2201965"/>
          <a:ext cx="3425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2512" y="0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8B3CF-D7AB-4938-A432-17823DDD7161}">
      <dsp:nvSpPr>
        <dsp:cNvPr id="0" name=""/>
        <dsp:cNvSpPr/>
      </dsp:nvSpPr>
      <dsp:spPr>
        <a:xfrm>
          <a:off x="3024336" y="-70274"/>
          <a:ext cx="2592287" cy="2100983"/>
        </a:xfrm>
        <a:prstGeom prst="roundRect">
          <a:avLst/>
        </a:prstGeom>
        <a:solidFill>
          <a:schemeClr val="accent1">
            <a:shade val="50000"/>
            <a:hueOff val="4789"/>
            <a:satOff val="-3941"/>
            <a:lumOff val="1291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 организация работы </a:t>
          </a:r>
          <a:r>
            <a:rPr lang="ru-RU" sz="1900" kern="1200" dirty="0" smtClean="0"/>
            <a:t/>
          </a:r>
          <a:br>
            <a:rPr lang="ru-RU" sz="1900" kern="1200" dirty="0" smtClean="0"/>
          </a:br>
          <a:r>
            <a:rPr lang="ru-RU" sz="1900" kern="1200" dirty="0" smtClean="0"/>
            <a:t>по </a:t>
          </a:r>
          <a:r>
            <a:rPr lang="ru-RU" sz="1900" kern="1200" dirty="0" smtClean="0"/>
            <a:t>разработке </a:t>
          </a:r>
          <a:r>
            <a:rPr lang="ru-RU" sz="1900" kern="1200" dirty="0" smtClean="0"/>
            <a:t/>
          </a:r>
          <a:br>
            <a:rPr lang="ru-RU" sz="1900" kern="1200" dirty="0" smtClean="0"/>
          </a:br>
          <a:r>
            <a:rPr lang="ru-RU" sz="1900" kern="1200" dirty="0" smtClean="0"/>
            <a:t>и </a:t>
          </a:r>
          <a:r>
            <a:rPr lang="ru-RU" sz="1900" kern="1200" dirty="0" smtClean="0"/>
            <a:t>принятию локальных нормативных </a:t>
          </a:r>
          <a:r>
            <a:rPr lang="ru-RU" sz="1900" kern="1200" dirty="0" smtClean="0"/>
            <a:t>актов </a:t>
          </a:r>
          <a:endParaRPr lang="ru-RU" sz="1900" kern="1200" dirty="0"/>
        </a:p>
      </dsp:txBody>
      <dsp:txXfrm>
        <a:off x="3126898" y="32288"/>
        <a:ext cx="2387163" cy="1895859"/>
      </dsp:txXfrm>
    </dsp:sp>
    <dsp:sp modelId="{E4E90A3F-4D1C-450B-9BBF-AF5B3CC24864}">
      <dsp:nvSpPr>
        <dsp:cNvPr id="0" name=""/>
        <dsp:cNvSpPr/>
      </dsp:nvSpPr>
      <dsp:spPr>
        <a:xfrm rot="20025565">
          <a:off x="5527756" y="2747913"/>
          <a:ext cx="3272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7250" y="0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C1769-20F4-4CA6-B8B4-10B65BA9C3FE}">
      <dsp:nvSpPr>
        <dsp:cNvPr id="0" name=""/>
        <dsp:cNvSpPr/>
      </dsp:nvSpPr>
      <dsp:spPr>
        <a:xfrm>
          <a:off x="5838144" y="940327"/>
          <a:ext cx="2802815" cy="2088858"/>
        </a:xfrm>
        <a:prstGeom prst="roundRect">
          <a:avLst/>
        </a:prstGeom>
        <a:solidFill>
          <a:schemeClr val="accent1">
            <a:shade val="50000"/>
            <a:hueOff val="9579"/>
            <a:satOff val="-7881"/>
            <a:lumOff val="2582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- исполнение рекомендаций Минтруда России </a:t>
          </a:r>
          <a:r>
            <a:rPr lang="ru-RU" sz="1700" kern="1200" dirty="0" smtClean="0"/>
            <a:t/>
          </a:r>
          <a:br>
            <a:rPr lang="ru-RU" sz="1700" kern="1200" dirty="0" smtClean="0"/>
          </a:br>
          <a:r>
            <a:rPr lang="ru-RU" sz="1700" kern="1200" dirty="0" smtClean="0"/>
            <a:t>при </a:t>
          </a:r>
          <a:r>
            <a:rPr lang="ru-RU" sz="1700" kern="1200" dirty="0" smtClean="0"/>
            <a:t>принятии мер, предусмотренных статьей 13.3 Федерального закона </a:t>
          </a:r>
          <a:r>
            <a:rPr lang="ru-RU" sz="1700" kern="1200" dirty="0" smtClean="0"/>
            <a:t/>
          </a:r>
          <a:br>
            <a:rPr lang="ru-RU" sz="1700" kern="1200" dirty="0" smtClean="0"/>
          </a:br>
          <a:r>
            <a:rPr lang="ru-RU" sz="1700" kern="1200" dirty="0" smtClean="0"/>
            <a:t>от </a:t>
          </a:r>
          <a:r>
            <a:rPr lang="ru-RU" sz="1700" kern="1200" dirty="0" smtClean="0"/>
            <a:t>25.12.2008 № </a:t>
          </a:r>
          <a:r>
            <a:rPr lang="ru-RU" sz="1700" kern="1200" dirty="0" smtClean="0"/>
            <a:t>273-ФЗ</a:t>
          </a:r>
          <a:endParaRPr lang="ru-RU" sz="1700" kern="1200" dirty="0"/>
        </a:p>
      </dsp:txBody>
      <dsp:txXfrm>
        <a:off x="5940114" y="1042297"/>
        <a:ext cx="2598875" cy="1884918"/>
      </dsp:txXfrm>
    </dsp:sp>
    <dsp:sp modelId="{A4F5C8BA-E68F-4EAE-B447-D141EABAF66D}">
      <dsp:nvSpPr>
        <dsp:cNvPr id="0" name=""/>
        <dsp:cNvSpPr/>
      </dsp:nvSpPr>
      <dsp:spPr>
        <a:xfrm rot="1117620">
          <a:off x="5532677" y="3909109"/>
          <a:ext cx="4559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5924" y="0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0F8AC-8C5E-47DB-9C1F-DA52D15C024B}">
      <dsp:nvSpPr>
        <dsp:cNvPr id="0" name=""/>
        <dsp:cNvSpPr/>
      </dsp:nvSpPr>
      <dsp:spPr>
        <a:xfrm>
          <a:off x="5976660" y="3455154"/>
          <a:ext cx="2658786" cy="1949712"/>
        </a:xfrm>
        <a:prstGeom prst="roundRect">
          <a:avLst/>
        </a:prstGeom>
        <a:solidFill>
          <a:schemeClr val="accent1">
            <a:shade val="50000"/>
            <a:hueOff val="14368"/>
            <a:satOff val="-11822"/>
            <a:lumOff val="3873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просвещение в сфере противодействия </a:t>
          </a:r>
          <a:r>
            <a:rPr lang="ru-RU" sz="2200" kern="1200" dirty="0" smtClean="0"/>
            <a:t>коррупции</a:t>
          </a:r>
          <a:endParaRPr lang="ru-RU" sz="2200" kern="1200" dirty="0"/>
        </a:p>
      </dsp:txBody>
      <dsp:txXfrm>
        <a:off x="6071837" y="3550331"/>
        <a:ext cx="2468432" cy="1759358"/>
      </dsp:txXfrm>
    </dsp:sp>
    <dsp:sp modelId="{27120CF1-0208-4AD7-8A90-D1886F30C473}">
      <dsp:nvSpPr>
        <dsp:cNvPr id="0" name=""/>
        <dsp:cNvSpPr/>
      </dsp:nvSpPr>
      <dsp:spPr>
        <a:xfrm rot="5400000">
          <a:off x="3784354" y="5010277"/>
          <a:ext cx="10722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2251" y="0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CA7FA-B272-4A98-9308-5237E87D5391}">
      <dsp:nvSpPr>
        <dsp:cNvPr id="0" name=""/>
        <dsp:cNvSpPr/>
      </dsp:nvSpPr>
      <dsp:spPr>
        <a:xfrm>
          <a:off x="1152128" y="5546403"/>
          <a:ext cx="6336703" cy="641505"/>
        </a:xfrm>
        <a:prstGeom prst="roundRect">
          <a:avLst/>
        </a:prstGeom>
        <a:solidFill>
          <a:schemeClr val="accent1">
            <a:shade val="50000"/>
            <a:hueOff val="14368"/>
            <a:satOff val="-11822"/>
            <a:lumOff val="3873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деятельность в сфере закупок товаров, работ, услуг для обеспечения государственных </a:t>
          </a:r>
          <a:r>
            <a:rPr lang="ru-RU" sz="1800" kern="1200" dirty="0" smtClean="0"/>
            <a:t>нужд</a:t>
          </a:r>
          <a:endParaRPr lang="ru-RU" sz="1800" kern="1200" dirty="0"/>
        </a:p>
      </dsp:txBody>
      <dsp:txXfrm>
        <a:off x="1183444" y="5577719"/>
        <a:ext cx="6274071" cy="578873"/>
      </dsp:txXfrm>
    </dsp:sp>
    <dsp:sp modelId="{A8A41395-8E2D-474C-BA83-49659ED3A0F1}">
      <dsp:nvSpPr>
        <dsp:cNvPr id="0" name=""/>
        <dsp:cNvSpPr/>
      </dsp:nvSpPr>
      <dsp:spPr>
        <a:xfrm rot="9711882">
          <a:off x="2795135" y="3872702"/>
          <a:ext cx="3088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8877" y="0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71B3A-E656-4927-A034-3CC33A50E5FB}">
      <dsp:nvSpPr>
        <dsp:cNvPr id="0" name=""/>
        <dsp:cNvSpPr/>
      </dsp:nvSpPr>
      <dsp:spPr>
        <a:xfrm>
          <a:off x="144020" y="3381337"/>
          <a:ext cx="2658786" cy="1949712"/>
        </a:xfrm>
        <a:prstGeom prst="roundRect">
          <a:avLst/>
        </a:prstGeom>
        <a:solidFill>
          <a:schemeClr val="accent1">
            <a:shade val="50000"/>
            <a:hueOff val="9579"/>
            <a:satOff val="-7881"/>
            <a:lumOff val="2582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работа с актами прокурорского реагирования, материалами, поступающими </a:t>
          </a:r>
          <a:r>
            <a:rPr lang="ru-RU" sz="1600" kern="1200" dirty="0" smtClean="0"/>
            <a:t/>
          </a:r>
          <a:br>
            <a:rPr lang="ru-RU" sz="1600" kern="1200" dirty="0" smtClean="0"/>
          </a:br>
          <a:r>
            <a:rPr lang="ru-RU" sz="1600" kern="1200" dirty="0" smtClean="0"/>
            <a:t>из </a:t>
          </a:r>
          <a:r>
            <a:rPr lang="ru-RU" sz="1600" kern="1200" dirty="0" smtClean="0"/>
            <a:t>правоохранительных </a:t>
          </a:r>
          <a:r>
            <a:rPr lang="ru-RU" sz="1600" kern="1200" dirty="0" smtClean="0"/>
            <a:t>органов</a:t>
          </a:r>
          <a:endParaRPr lang="ru-RU" sz="1600" kern="1200" dirty="0"/>
        </a:p>
      </dsp:txBody>
      <dsp:txXfrm>
        <a:off x="239197" y="3476514"/>
        <a:ext cx="2468432" cy="1759358"/>
      </dsp:txXfrm>
    </dsp:sp>
    <dsp:sp modelId="{2C2D010B-57A9-4B54-9D49-CEBF70B56A9D}">
      <dsp:nvSpPr>
        <dsp:cNvPr id="0" name=""/>
        <dsp:cNvSpPr/>
      </dsp:nvSpPr>
      <dsp:spPr>
        <a:xfrm rot="12480048">
          <a:off x="2866004" y="2715347"/>
          <a:ext cx="2446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656" y="0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22441-6DBC-469E-88A7-AE83952EFFB4}">
      <dsp:nvSpPr>
        <dsp:cNvPr id="0" name=""/>
        <dsp:cNvSpPr/>
      </dsp:nvSpPr>
      <dsp:spPr>
        <a:xfrm>
          <a:off x="77508" y="868320"/>
          <a:ext cx="2802815" cy="2088858"/>
        </a:xfrm>
        <a:prstGeom prst="roundRect">
          <a:avLst/>
        </a:prstGeom>
        <a:solidFill>
          <a:schemeClr val="accent1">
            <a:shade val="50000"/>
            <a:hueOff val="4789"/>
            <a:satOff val="-3941"/>
            <a:lumOff val="1291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информационная </a:t>
          </a:r>
          <a:r>
            <a:rPr lang="ru-RU" sz="2300" kern="1200" dirty="0" smtClean="0"/>
            <a:t>открытость</a:t>
          </a:r>
          <a:endParaRPr lang="ru-RU" sz="2300" kern="1200" dirty="0"/>
        </a:p>
      </dsp:txBody>
      <dsp:txXfrm>
        <a:off x="179478" y="970290"/>
        <a:ext cx="2598875" cy="18849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44BB4-AB34-46F6-96B8-284D472D5A5A}">
      <dsp:nvSpPr>
        <dsp:cNvPr id="0" name=""/>
        <dsp:cNvSpPr/>
      </dsp:nvSpPr>
      <dsp:spPr>
        <a:xfrm>
          <a:off x="523408" y="401"/>
          <a:ext cx="6997726" cy="1003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 ходе проведения выездных проверок выявляются следующие недостатки:</a:t>
          </a:r>
          <a:endParaRPr lang="ru-RU" sz="2900" kern="1200" dirty="0"/>
        </a:p>
      </dsp:txBody>
      <dsp:txXfrm>
        <a:off x="552801" y="29794"/>
        <a:ext cx="6938940" cy="944765"/>
      </dsp:txXfrm>
    </dsp:sp>
    <dsp:sp modelId="{485E49B3-8A37-45EA-824E-013E1690836A}">
      <dsp:nvSpPr>
        <dsp:cNvPr id="0" name=""/>
        <dsp:cNvSpPr/>
      </dsp:nvSpPr>
      <dsp:spPr>
        <a:xfrm>
          <a:off x="1223181" y="1003952"/>
          <a:ext cx="699772" cy="752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663"/>
              </a:lnTo>
              <a:lnTo>
                <a:pt x="699772" y="75266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3B7F5-5ACA-4B07-B6AA-7895E596220A}">
      <dsp:nvSpPr>
        <dsp:cNvPr id="0" name=""/>
        <dsp:cNvSpPr/>
      </dsp:nvSpPr>
      <dsp:spPr>
        <a:xfrm>
          <a:off x="1922953" y="1254840"/>
          <a:ext cx="5916909" cy="1003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1) отсутствие локальных нормативных актов, разработка </a:t>
          </a:r>
          <a:r>
            <a:rPr lang="ru-RU" sz="1500" kern="1200" dirty="0" smtClean="0"/>
            <a:t/>
          </a:r>
          <a:br>
            <a:rPr lang="ru-RU" sz="1500" kern="1200" dirty="0" smtClean="0"/>
          </a:br>
          <a:r>
            <a:rPr lang="ru-RU" sz="1500" kern="1200" dirty="0" smtClean="0"/>
            <a:t>и </a:t>
          </a:r>
          <a:r>
            <a:rPr lang="ru-RU" sz="1500" kern="1200" dirty="0" smtClean="0"/>
            <a:t>принятие которых </a:t>
          </a:r>
          <a:r>
            <a:rPr lang="ru-RU" sz="1500" kern="1200" dirty="0" smtClean="0"/>
            <a:t>предусмотрены </a:t>
          </a:r>
          <a:r>
            <a:rPr lang="ru-RU" sz="1500" kern="1200" dirty="0" smtClean="0"/>
            <a:t>статьей 13.3 Федерального закона № 273-ФЗ и Методическими рекомендациями </a:t>
          </a:r>
          <a:r>
            <a:rPr lang="ru-RU" sz="1500" kern="1200" dirty="0" smtClean="0"/>
            <a:t/>
          </a:r>
          <a:br>
            <a:rPr lang="ru-RU" sz="1500" kern="1200" dirty="0" smtClean="0"/>
          </a:br>
          <a:r>
            <a:rPr lang="ru-RU" sz="1500" kern="1200" dirty="0" smtClean="0"/>
            <a:t>Минтруда </a:t>
          </a:r>
          <a:r>
            <a:rPr lang="ru-RU" sz="1500" kern="1200" dirty="0" smtClean="0"/>
            <a:t>России;</a:t>
          </a:r>
          <a:endParaRPr lang="ru-RU" sz="1500" kern="1200" dirty="0"/>
        </a:p>
      </dsp:txBody>
      <dsp:txXfrm>
        <a:off x="1952346" y="1284233"/>
        <a:ext cx="5858123" cy="944765"/>
      </dsp:txXfrm>
    </dsp:sp>
    <dsp:sp modelId="{2F2501F0-557E-4E3E-A87E-D1F4E245101F}">
      <dsp:nvSpPr>
        <dsp:cNvPr id="0" name=""/>
        <dsp:cNvSpPr/>
      </dsp:nvSpPr>
      <dsp:spPr>
        <a:xfrm>
          <a:off x="1223181" y="1003952"/>
          <a:ext cx="699772" cy="2007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7103"/>
              </a:lnTo>
              <a:lnTo>
                <a:pt x="699772" y="200710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3E7FA-325F-4161-ABB1-B177049D1BD0}">
      <dsp:nvSpPr>
        <dsp:cNvPr id="0" name=""/>
        <dsp:cNvSpPr/>
      </dsp:nvSpPr>
      <dsp:spPr>
        <a:xfrm>
          <a:off x="1922953" y="2509280"/>
          <a:ext cx="5916909" cy="1003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2) несоответствие положений локальных нормативных </a:t>
          </a:r>
          <a:r>
            <a:rPr lang="ru-RU" sz="1500" kern="1200" dirty="0" smtClean="0"/>
            <a:t/>
          </a:r>
          <a:br>
            <a:rPr lang="ru-RU" sz="1500" kern="1200" dirty="0" smtClean="0"/>
          </a:br>
          <a:r>
            <a:rPr lang="ru-RU" sz="1500" kern="1200" dirty="0" smtClean="0"/>
            <a:t>актов </a:t>
          </a:r>
          <a:r>
            <a:rPr lang="ru-RU" sz="1500" kern="1200" dirty="0" smtClean="0"/>
            <a:t>требованиям действующего законодательства </a:t>
          </a:r>
          <a:r>
            <a:rPr lang="ru-RU" sz="1500" kern="1200" dirty="0" smtClean="0"/>
            <a:t/>
          </a:r>
          <a:br>
            <a:rPr lang="ru-RU" sz="1500" kern="1200" dirty="0" smtClean="0"/>
          </a:br>
          <a:r>
            <a:rPr lang="ru-RU" sz="1500" kern="1200" dirty="0" smtClean="0"/>
            <a:t>и </a:t>
          </a:r>
          <a:r>
            <a:rPr lang="ru-RU" sz="1500" kern="1200" dirty="0" smtClean="0"/>
            <a:t>юридической техники;</a:t>
          </a:r>
          <a:endParaRPr lang="ru-RU" sz="1500" kern="1200" dirty="0"/>
        </a:p>
      </dsp:txBody>
      <dsp:txXfrm>
        <a:off x="1952346" y="2538673"/>
        <a:ext cx="5858123" cy="944765"/>
      </dsp:txXfrm>
    </dsp:sp>
    <dsp:sp modelId="{218E306C-A024-4FA8-94FD-9987A7A1C98A}">
      <dsp:nvSpPr>
        <dsp:cNvPr id="0" name=""/>
        <dsp:cNvSpPr/>
      </dsp:nvSpPr>
      <dsp:spPr>
        <a:xfrm>
          <a:off x="1223181" y="1003952"/>
          <a:ext cx="699772" cy="3261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1543"/>
              </a:lnTo>
              <a:lnTo>
                <a:pt x="699772" y="32615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1458F-6F0D-42C0-8076-DAAF57333DA9}">
      <dsp:nvSpPr>
        <dsp:cNvPr id="0" name=""/>
        <dsp:cNvSpPr/>
      </dsp:nvSpPr>
      <dsp:spPr>
        <a:xfrm>
          <a:off x="1922953" y="3763720"/>
          <a:ext cx="5916909" cy="1003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3) отсутствие системной основы </a:t>
          </a:r>
          <a:r>
            <a:rPr lang="ru-RU" sz="1500" kern="1200" dirty="0" smtClean="0"/>
            <a:t/>
          </a:r>
          <a:br>
            <a:rPr lang="ru-RU" sz="1500" kern="1200" dirty="0" smtClean="0"/>
          </a:br>
          <a:r>
            <a:rPr lang="ru-RU" sz="1500" kern="1200" dirty="0" smtClean="0"/>
            <a:t>проведения мероприятий </a:t>
          </a:r>
          <a:r>
            <a:rPr lang="ru-RU" sz="1500" kern="1200" dirty="0" smtClean="0"/>
            <a:t>просветительского характера </a:t>
          </a:r>
          <a:r>
            <a:rPr lang="ru-RU" sz="1500" kern="1200" dirty="0" smtClean="0"/>
            <a:t/>
          </a:r>
          <a:br>
            <a:rPr lang="ru-RU" sz="1500" kern="1200" dirty="0" smtClean="0"/>
          </a:br>
          <a:r>
            <a:rPr lang="ru-RU" sz="1500" kern="1200" dirty="0" smtClean="0"/>
            <a:t>в </a:t>
          </a:r>
          <a:r>
            <a:rPr lang="ru-RU" sz="1500" kern="1200" dirty="0" smtClean="0"/>
            <a:t>сфере противодействия коррупции;</a:t>
          </a:r>
          <a:endParaRPr lang="ru-RU" sz="1500" kern="1200" dirty="0"/>
        </a:p>
      </dsp:txBody>
      <dsp:txXfrm>
        <a:off x="1952346" y="3793113"/>
        <a:ext cx="5858123" cy="944765"/>
      </dsp:txXfrm>
    </dsp:sp>
    <dsp:sp modelId="{AB422894-FFFD-47C7-AA9C-7BADB427DE00}">
      <dsp:nvSpPr>
        <dsp:cNvPr id="0" name=""/>
        <dsp:cNvSpPr/>
      </dsp:nvSpPr>
      <dsp:spPr>
        <a:xfrm>
          <a:off x="1223181" y="1003952"/>
          <a:ext cx="699772" cy="4515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5983"/>
              </a:lnTo>
              <a:lnTo>
                <a:pt x="699772" y="451598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C8ED6-520E-4F47-97BF-8714B3001D78}">
      <dsp:nvSpPr>
        <dsp:cNvPr id="0" name=""/>
        <dsp:cNvSpPr/>
      </dsp:nvSpPr>
      <dsp:spPr>
        <a:xfrm>
          <a:off x="1922953" y="5018160"/>
          <a:ext cx="5916909" cy="1003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4) несоответствие размещения и наполнения подразделов, посвященных вопросам противодействия коррупции, официальных сайтов организаций в сети «Интернет» требованиям приказа Минтруда России от 07.10.2013 № 530н.</a:t>
          </a:r>
          <a:endParaRPr lang="ru-RU" sz="1500" kern="1200" dirty="0"/>
        </a:p>
      </dsp:txBody>
      <dsp:txXfrm>
        <a:off x="1952346" y="5047553"/>
        <a:ext cx="5858123" cy="9447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CF3B2-EC2A-4236-B634-8677556822A5}">
      <dsp:nvSpPr>
        <dsp:cNvPr id="0" name=""/>
        <dsp:cNvSpPr/>
      </dsp:nvSpPr>
      <dsp:spPr>
        <a:xfrm>
          <a:off x="2512" y="2701"/>
          <a:ext cx="8131878" cy="1570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 рассмотрении фактов наличия родства (свойства) между работниками учреждения, которые приводят (могут привести) к конфликту интересов:</a:t>
          </a:r>
          <a:endParaRPr lang="ru-RU" sz="2400" kern="1200" dirty="0"/>
        </a:p>
      </dsp:txBody>
      <dsp:txXfrm>
        <a:off x="48525" y="48714"/>
        <a:ext cx="8039852" cy="1478959"/>
      </dsp:txXfrm>
    </dsp:sp>
    <dsp:sp modelId="{AE803F23-26E8-40E4-B51D-D4F5F3AA6C70}">
      <dsp:nvSpPr>
        <dsp:cNvPr id="0" name=""/>
        <dsp:cNvSpPr/>
      </dsp:nvSpPr>
      <dsp:spPr>
        <a:xfrm>
          <a:off x="2512" y="1873163"/>
          <a:ext cx="2308369" cy="3596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отсутствие единообразной практики рассмотрения ситуаций конфликта интересов (возможности его возникновения)</a:t>
          </a:r>
          <a:endParaRPr lang="ru-RU" sz="2000" kern="1200" dirty="0"/>
        </a:p>
      </dsp:txBody>
      <dsp:txXfrm>
        <a:off x="70122" y="1940773"/>
        <a:ext cx="2173149" cy="3461523"/>
      </dsp:txXfrm>
    </dsp:sp>
    <dsp:sp modelId="{D7398847-3019-488D-9AB5-CBE18FBCECC9}">
      <dsp:nvSpPr>
        <dsp:cNvPr id="0" name=""/>
        <dsp:cNvSpPr/>
      </dsp:nvSpPr>
      <dsp:spPr>
        <a:xfrm>
          <a:off x="2504785" y="1873163"/>
          <a:ext cx="2816049" cy="3596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принятые </a:t>
          </a:r>
          <a:br>
            <a:rPr lang="ru-RU" sz="2000" kern="1200" dirty="0" smtClean="0"/>
          </a:br>
          <a:r>
            <a:rPr lang="ru-RU" sz="2000" kern="1200" dirty="0" smtClean="0"/>
            <a:t>меры по предотвращению и урегулированию конфликта интересов носят формальный характер либо фактически </a:t>
          </a:r>
          <a:br>
            <a:rPr lang="ru-RU" sz="2000" kern="1200" dirty="0" smtClean="0"/>
          </a:br>
          <a:r>
            <a:rPr lang="ru-RU" sz="2000" kern="1200" dirty="0" smtClean="0"/>
            <a:t>не могут быть реализованы</a:t>
          </a:r>
          <a:endParaRPr lang="ru-RU" sz="2000" kern="1200" dirty="0"/>
        </a:p>
      </dsp:txBody>
      <dsp:txXfrm>
        <a:off x="2587264" y="1955642"/>
        <a:ext cx="2651091" cy="3431785"/>
      </dsp:txXfrm>
    </dsp:sp>
    <dsp:sp modelId="{EBFF4F6D-0208-4A1F-94B2-E42AF6F6049F}">
      <dsp:nvSpPr>
        <dsp:cNvPr id="0" name=""/>
        <dsp:cNvSpPr/>
      </dsp:nvSpPr>
      <dsp:spPr>
        <a:xfrm>
          <a:off x="5514737" y="1873163"/>
          <a:ext cx="2619653" cy="3596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контроль </a:t>
          </a:r>
          <a:br>
            <a:rPr lang="ru-RU" sz="2000" kern="1200" dirty="0" smtClean="0"/>
          </a:br>
          <a:r>
            <a:rPr lang="ru-RU" sz="2000" kern="1200" dirty="0" smtClean="0"/>
            <a:t>за реализацией принятых мер </a:t>
          </a:r>
          <a:br>
            <a:rPr lang="ru-RU" sz="2000" kern="1200" dirty="0" smtClean="0"/>
          </a:br>
          <a:r>
            <a:rPr lang="ru-RU" sz="2000" kern="1200" dirty="0" smtClean="0"/>
            <a:t>по предотвращению </a:t>
          </a:r>
          <a:br>
            <a:rPr lang="ru-RU" sz="2000" kern="1200" dirty="0" smtClean="0"/>
          </a:br>
          <a:r>
            <a:rPr lang="ru-RU" sz="2000" kern="1200" dirty="0" smtClean="0"/>
            <a:t>и урегулированию конфликта интересов </a:t>
          </a:r>
          <a:br>
            <a:rPr lang="ru-RU" sz="2000" kern="1200" dirty="0" smtClean="0"/>
          </a:br>
          <a:r>
            <a:rPr lang="ru-RU" sz="2000" kern="1200" dirty="0" smtClean="0"/>
            <a:t>не осуществляется</a:t>
          </a:r>
          <a:endParaRPr lang="ru-RU" sz="2000" kern="1200" dirty="0"/>
        </a:p>
      </dsp:txBody>
      <dsp:txXfrm>
        <a:off x="5591464" y="1949890"/>
        <a:ext cx="2466199" cy="34432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5BF0A-DAF7-4AF7-822C-65213FF8A3A3}">
      <dsp:nvSpPr>
        <dsp:cNvPr id="0" name=""/>
        <dsp:cNvSpPr/>
      </dsp:nvSpPr>
      <dsp:spPr>
        <a:xfrm>
          <a:off x="476601" y="760"/>
          <a:ext cx="7158041" cy="776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Типичными нарушениями, допущенными при составлении протоколов, являются: </a:t>
          </a:r>
          <a:endParaRPr lang="ru-RU" sz="2500" kern="1200" dirty="0"/>
        </a:p>
      </dsp:txBody>
      <dsp:txXfrm>
        <a:off x="499336" y="23495"/>
        <a:ext cx="7112571" cy="730758"/>
      </dsp:txXfrm>
    </dsp:sp>
    <dsp:sp modelId="{2F8052F1-8534-4589-8BE8-26F39A01233D}">
      <dsp:nvSpPr>
        <dsp:cNvPr id="0" name=""/>
        <dsp:cNvSpPr/>
      </dsp:nvSpPr>
      <dsp:spPr>
        <a:xfrm>
          <a:off x="1192405" y="776988"/>
          <a:ext cx="715804" cy="572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775"/>
              </a:lnTo>
              <a:lnTo>
                <a:pt x="715804" y="57277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CD4DF-1A86-411B-B1E7-4C3B714AB481}">
      <dsp:nvSpPr>
        <dsp:cNvPr id="0" name=""/>
        <dsp:cNvSpPr/>
      </dsp:nvSpPr>
      <dsp:spPr>
        <a:xfrm>
          <a:off x="1908209" y="961650"/>
          <a:ext cx="5726432" cy="77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не учитывается непосредственное подчинение одного родственника другому;</a:t>
          </a:r>
          <a:endParaRPr lang="ru-RU" sz="1600" kern="1200" dirty="0"/>
        </a:p>
      </dsp:txBody>
      <dsp:txXfrm>
        <a:off x="1930944" y="984385"/>
        <a:ext cx="5680962" cy="730758"/>
      </dsp:txXfrm>
    </dsp:sp>
    <dsp:sp modelId="{A5209D51-3E3E-4AD4-921D-B8727A0AF120}">
      <dsp:nvSpPr>
        <dsp:cNvPr id="0" name=""/>
        <dsp:cNvSpPr/>
      </dsp:nvSpPr>
      <dsp:spPr>
        <a:xfrm>
          <a:off x="1192405" y="776988"/>
          <a:ext cx="715804" cy="1533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665"/>
              </a:lnTo>
              <a:lnTo>
                <a:pt x="715804" y="153366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56821-B12A-471A-99E3-BE678A88D5DA}">
      <dsp:nvSpPr>
        <dsp:cNvPr id="0" name=""/>
        <dsp:cNvSpPr/>
      </dsp:nvSpPr>
      <dsp:spPr>
        <a:xfrm>
          <a:off x="1908209" y="1922540"/>
          <a:ext cx="5726432" cy="77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участие одного родственника в каких-либо комиссиях, </a:t>
          </a:r>
          <a:r>
            <a:rPr lang="ru-RU" sz="1600" kern="1200" dirty="0" smtClean="0"/>
            <a:t/>
          </a:r>
          <a:br>
            <a:rPr lang="ru-RU" sz="1600" kern="1200" dirty="0" smtClean="0"/>
          </a:br>
          <a:r>
            <a:rPr lang="ru-RU" sz="1600" kern="1200" dirty="0" smtClean="0"/>
            <a:t>в </a:t>
          </a:r>
          <a:r>
            <a:rPr lang="ru-RU" sz="1600" kern="1200" dirty="0" smtClean="0"/>
            <a:t>том числе связанных с материальным стимулированием работников, в числе которых входит другой родственник;</a:t>
          </a:r>
          <a:endParaRPr lang="ru-RU" sz="1600" kern="1200" dirty="0"/>
        </a:p>
      </dsp:txBody>
      <dsp:txXfrm>
        <a:off x="1930944" y="1945275"/>
        <a:ext cx="5680962" cy="730758"/>
      </dsp:txXfrm>
    </dsp:sp>
    <dsp:sp modelId="{BAD4E732-4539-45C4-8D03-953377A94FD4}">
      <dsp:nvSpPr>
        <dsp:cNvPr id="0" name=""/>
        <dsp:cNvSpPr/>
      </dsp:nvSpPr>
      <dsp:spPr>
        <a:xfrm>
          <a:off x="1192405" y="776988"/>
          <a:ext cx="715804" cy="2494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4555"/>
              </a:lnTo>
              <a:lnTo>
                <a:pt x="715804" y="249455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CDCFE-D829-4CEA-B864-68EB862FF70C}">
      <dsp:nvSpPr>
        <dsp:cNvPr id="0" name=""/>
        <dsp:cNvSpPr/>
      </dsp:nvSpPr>
      <dsp:spPr>
        <a:xfrm>
          <a:off x="1908209" y="2883429"/>
          <a:ext cx="5726432" cy="77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принятие одним родственников решений по кадровым вопросам в отношении родственников (свойственников);</a:t>
          </a:r>
          <a:endParaRPr lang="ru-RU" sz="1600" kern="1200" dirty="0"/>
        </a:p>
      </dsp:txBody>
      <dsp:txXfrm>
        <a:off x="1930944" y="2906164"/>
        <a:ext cx="5680962" cy="730758"/>
      </dsp:txXfrm>
    </dsp:sp>
    <dsp:sp modelId="{97DE1BF5-669B-4562-9AFF-5D0BD6FE2856}">
      <dsp:nvSpPr>
        <dsp:cNvPr id="0" name=""/>
        <dsp:cNvSpPr/>
      </dsp:nvSpPr>
      <dsp:spPr>
        <a:xfrm>
          <a:off x="1192405" y="776988"/>
          <a:ext cx="715804" cy="3455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5445"/>
              </a:lnTo>
              <a:lnTo>
                <a:pt x="715804" y="345544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52494-FB01-4F35-BB14-B3FD95A3E642}">
      <dsp:nvSpPr>
        <dsp:cNvPr id="0" name=""/>
        <dsp:cNvSpPr/>
      </dsp:nvSpPr>
      <dsp:spPr>
        <a:xfrm>
          <a:off x="1908209" y="3844319"/>
          <a:ext cx="5726432" cy="77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предусмотренная должностной инструкцией возможность временного исполнения обязанностей директора учреждения;</a:t>
          </a:r>
          <a:endParaRPr lang="ru-RU" sz="1600" kern="1200" dirty="0"/>
        </a:p>
      </dsp:txBody>
      <dsp:txXfrm>
        <a:off x="1930944" y="3867054"/>
        <a:ext cx="5680962" cy="730758"/>
      </dsp:txXfrm>
    </dsp:sp>
    <dsp:sp modelId="{FC6CA851-5EBF-427D-BBD4-B69CBC365D0F}">
      <dsp:nvSpPr>
        <dsp:cNvPr id="0" name=""/>
        <dsp:cNvSpPr/>
      </dsp:nvSpPr>
      <dsp:spPr>
        <a:xfrm>
          <a:off x="1192405" y="776988"/>
          <a:ext cx="715804" cy="4397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7543"/>
              </a:lnTo>
              <a:lnTo>
                <a:pt x="715804" y="43975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CA336-32AF-4718-BBAD-D8328B3A9F7D}">
      <dsp:nvSpPr>
        <dsp:cNvPr id="0" name=""/>
        <dsp:cNvSpPr/>
      </dsp:nvSpPr>
      <dsp:spPr>
        <a:xfrm>
          <a:off x="1908209" y="4805209"/>
          <a:ext cx="5726432" cy="738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возможность совместного участия родственников </a:t>
          </a:r>
          <a:r>
            <a:rPr lang="ru-RU" sz="1600" kern="1200" dirty="0" smtClean="0"/>
            <a:t/>
          </a:r>
          <a:br>
            <a:rPr lang="ru-RU" sz="1600" kern="1200" dirty="0" smtClean="0"/>
          </a:br>
          <a:r>
            <a:rPr lang="ru-RU" sz="1600" kern="1200" dirty="0" smtClean="0"/>
            <a:t>в </a:t>
          </a:r>
          <a:r>
            <a:rPr lang="ru-RU" sz="1600" kern="1200" dirty="0" smtClean="0"/>
            <a:t>процедурах государственных закупок, инвентаризационных и иных </a:t>
          </a:r>
          <a:r>
            <a:rPr lang="ru-RU" sz="1600" kern="1200" dirty="0" smtClean="0"/>
            <a:t>комиссиях</a:t>
          </a:r>
          <a:endParaRPr lang="ru-RU" sz="1600" kern="1200" dirty="0"/>
        </a:p>
      </dsp:txBody>
      <dsp:txXfrm>
        <a:off x="1929843" y="4826843"/>
        <a:ext cx="5683164" cy="695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1CAF1-FEFE-4A03-B6C8-43C03D6A6E2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43A4B-3946-4CE5-AF68-0D7B501C9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4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5D6669F-3C79-44AC-ACC2-B2584365452E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D6669F-3C79-44AC-ACC2-B2584365452E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5D6669F-3C79-44AC-ACC2-B2584365452E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69F-3C79-44AC-ACC2-B2584365452E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5D6669F-3C79-44AC-ACC2-B2584365452E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D58FF37-4059-4900-B90B-6D7D6010E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1595" y="692696"/>
            <a:ext cx="7789440" cy="2952327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/>
              <a:t>Обзор типичных нарушений, 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выявленных в </a:t>
            </a:r>
            <a:r>
              <a:rPr lang="ru-RU" sz="2600" b="1" dirty="0"/>
              <a:t>ходе проведения выездных проверок работы государственных учреждений </a:t>
            </a:r>
            <a:r>
              <a:rPr lang="ru-RU" sz="2600" b="1" dirty="0" smtClean="0"/>
              <a:t>и </a:t>
            </a:r>
            <a:r>
              <a:rPr lang="ru-RU" sz="2600" b="1" dirty="0"/>
              <a:t>организаций 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Ленинградской </a:t>
            </a:r>
            <a:r>
              <a:rPr lang="ru-RU" sz="2600" b="1" dirty="0"/>
              <a:t>области 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по </a:t>
            </a:r>
            <a:r>
              <a:rPr lang="ru-RU" sz="2600" b="1" dirty="0"/>
              <a:t>профилактике коррупционных 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и </a:t>
            </a:r>
            <a:r>
              <a:rPr lang="ru-RU" sz="2600" b="1" dirty="0"/>
              <a:t>иных правонарушений</a:t>
            </a:r>
            <a:endParaRPr lang="ru-RU" sz="2600" b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583" y="4581128"/>
            <a:ext cx="8568952" cy="15121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Дубровская Наталья Сергеевна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ведущий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специалист отдела по предупреждению конфликта интересов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работе с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государственными организациями 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управления профилактики коррупционных и иных правонарушений 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Администрации Губернатора и Правительства 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Ленинградской области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181922"/>
            <a:ext cx="7596336" cy="72008"/>
          </a:xfrm>
          <a:prstGeom prst="rect">
            <a:avLst/>
          </a:prstGeom>
          <a:solidFill>
            <a:srgbClr val="1E7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4253930"/>
            <a:ext cx="5292080" cy="901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09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88895" y="151615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Администрация Губернатора и Правительства Ленинградской области</a:t>
            </a:r>
            <a:endParaRPr lang="ru-RU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64602" y="836712"/>
            <a:ext cx="792088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Горизонтальный свиток 3"/>
          <p:cNvSpPr/>
          <p:nvPr/>
        </p:nvSpPr>
        <p:spPr>
          <a:xfrm>
            <a:off x="7949378" y="6362617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слайд 1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860191"/>
              </p:ext>
            </p:extLst>
          </p:nvPr>
        </p:nvGraphicFramePr>
        <p:xfrm>
          <a:off x="457200" y="476672"/>
          <a:ext cx="8435280" cy="609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Горизонтальный свиток 3"/>
          <p:cNvSpPr/>
          <p:nvPr/>
        </p:nvSpPr>
        <p:spPr>
          <a:xfrm>
            <a:off x="7956376" y="6242500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слайд 2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7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0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884368" y="6517908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слайд 3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5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869088" cy="53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2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629418"/>
              </p:ext>
            </p:extLst>
          </p:nvPr>
        </p:nvGraphicFramePr>
        <p:xfrm>
          <a:off x="179512" y="551725"/>
          <a:ext cx="8640960" cy="6117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8028384" y="6453336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слайд 4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138277"/>
              </p:ext>
            </p:extLst>
          </p:nvPr>
        </p:nvGraphicFramePr>
        <p:xfrm>
          <a:off x="457200" y="551725"/>
          <a:ext cx="8363272" cy="602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Горизонтальный свиток 6"/>
          <p:cNvSpPr/>
          <p:nvPr/>
        </p:nvSpPr>
        <p:spPr>
          <a:xfrm>
            <a:off x="8028384" y="6569968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слайд 5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457518"/>
              </p:ext>
            </p:extLst>
          </p:nvPr>
        </p:nvGraphicFramePr>
        <p:xfrm>
          <a:off x="611560" y="980728"/>
          <a:ext cx="81369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Горизонтальный свиток 7"/>
          <p:cNvSpPr/>
          <p:nvPr/>
        </p:nvSpPr>
        <p:spPr>
          <a:xfrm>
            <a:off x="8028384" y="6525344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слайд </a:t>
            </a:r>
            <a:r>
              <a:rPr lang="ru-RU" sz="1100" dirty="0" smtClean="0">
                <a:solidFill>
                  <a:schemeClr val="tx1"/>
                </a:solidFill>
              </a:rPr>
              <a:t>6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371399"/>
              </p:ext>
            </p:extLst>
          </p:nvPr>
        </p:nvGraphicFramePr>
        <p:xfrm>
          <a:off x="457200" y="764704"/>
          <a:ext cx="81112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Горизонтальный свиток 4"/>
          <p:cNvSpPr/>
          <p:nvPr/>
        </p:nvSpPr>
        <p:spPr>
          <a:xfrm>
            <a:off x="7884368" y="6453336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слайд </a:t>
            </a:r>
            <a:r>
              <a:rPr lang="ru-RU" sz="1100" dirty="0" smtClean="0">
                <a:solidFill>
                  <a:schemeClr val="tx1"/>
                </a:solidFill>
              </a:rPr>
              <a:t>7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6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4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s_dubrovskaya\Documents\Дубровская\Лист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425" y="414442"/>
            <a:ext cx="4687575" cy="634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ns_dubrovskaya\Documents\Дубровская\Лист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442"/>
            <a:ext cx="4638657" cy="634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92" y="2241037"/>
            <a:ext cx="9073008" cy="1259971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effectLst/>
                <a:latin typeface="Arial Narrow" panose="020B0606020202030204" pitchFamily="34" charset="0"/>
              </a:rPr>
              <a:t>Спасибо за внимание!</a:t>
            </a:r>
            <a:endParaRPr lang="ru-RU" sz="5400" b="1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694" y="4159318"/>
            <a:ext cx="7596336" cy="72008"/>
          </a:xfrm>
          <a:prstGeom prst="rect">
            <a:avLst/>
          </a:prstGeom>
          <a:solidFill>
            <a:srgbClr val="1E7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4253930"/>
            <a:ext cx="5292080" cy="901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09" name="Picture 85" descr="https://lh4.googleusercontent.com/hT-wq5iPrPpx4hl10AQE-J2qeTNoLVciYKhsMsFagCt_KkRCDOTJvfEoVFRPAYVtU85iFeFokSdHXNLPlLYsej6zbglykGBN2WTztYfaJ5Kqb_GILudEXGWkR7yZFvm4dZ_b3R8Q2MWODd1I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4624"/>
            <a:ext cx="816025" cy="10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95893" y="197497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Администрация Губернатора и Правительства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Ленинградской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области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71600" y="711711"/>
            <a:ext cx="792088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Горизонтальный свиток 9"/>
          <p:cNvSpPr/>
          <p:nvPr/>
        </p:nvSpPr>
        <p:spPr>
          <a:xfrm>
            <a:off x="7740352" y="6098484"/>
            <a:ext cx="936104" cy="28803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слайд </a:t>
            </a:r>
            <a:r>
              <a:rPr lang="ru-RU" sz="1100" dirty="0" smtClean="0">
                <a:solidFill>
                  <a:schemeClr val="tx1"/>
                </a:solidFill>
              </a:rPr>
              <a:t>9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5864</TotalTime>
  <Words>274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Обзор типичных нарушений,  выявленных в ходе проведения выездных проверок работы государственных учреждений и организаций  Ленинградской области  по профилактике коррупционных  и иных правонарушений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надлежащего исполнения государственными гражданскими служащими Ленинградской области  обязанности по представлению  сведений о доходах, расходах,  об имуществе и обязательствах имущественного характера</dc:title>
  <dc:creator>Алина Витальевна Лаврушина</dc:creator>
  <cp:lastModifiedBy>Наталья Сергеевна Дубровская</cp:lastModifiedBy>
  <cp:revision>340</cp:revision>
  <dcterms:created xsi:type="dcterms:W3CDTF">2016-03-28T08:37:28Z</dcterms:created>
  <dcterms:modified xsi:type="dcterms:W3CDTF">2021-09-30T10:38:48Z</dcterms:modified>
</cp:coreProperties>
</file>