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92" r:id="rId4"/>
  </p:sldMasterIdLst>
  <p:notesMasterIdLst>
    <p:notesMasterId r:id="rId20"/>
  </p:notesMasterIdLst>
  <p:sldIdLst>
    <p:sldId id="256" r:id="rId5"/>
    <p:sldId id="259" r:id="rId6"/>
    <p:sldId id="291" r:id="rId7"/>
    <p:sldId id="292" r:id="rId8"/>
    <p:sldId id="290" r:id="rId9"/>
    <p:sldId id="296" r:id="rId10"/>
    <p:sldId id="294" r:id="rId11"/>
    <p:sldId id="295" r:id="rId12"/>
    <p:sldId id="304" r:id="rId13"/>
    <p:sldId id="305" r:id="rId14"/>
    <p:sldId id="306" r:id="rId15"/>
    <p:sldId id="301" r:id="rId16"/>
    <p:sldId id="302" r:id="rId17"/>
    <p:sldId id="30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ED"/>
    <a:srgbClr val="1E7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7" autoAdjust="0"/>
    <p:restoredTop sz="94660"/>
  </p:normalViewPr>
  <p:slideViewPr>
    <p:cSldViewPr>
      <p:cViewPr varScale="1">
        <p:scale>
          <a:sx n="51" d="100"/>
          <a:sy n="5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AF1-FEFE-4A03-B6C8-43C03D6A6E2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3A4B-3946-4CE5-AF68-0D7B501C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71214F2-6495-4F4D-9B96-2C28372CDD7D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8ECE575-D10B-4FEF-B2A2-6C3F35245DAF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143C26-20C4-4C16-921F-F23DD25A62C2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706C409-3BE5-49D8-A2FB-CD032B109C3D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292CEF-C359-4A60-8874-5D5EC7C90331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173" indent="-2858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343" indent="-22866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680" indent="-22866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017" indent="-22866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354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692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029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366" indent="-228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1036AE8-2EAE-423A-A67E-D366EEBC1587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CCE7-E1F6-404D-A071-F782E8E1EF9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4DAD-66C4-48D0-8418-7B1E060A9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266117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5D91-F51B-4182-878D-D34EA2F3E07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63B8-6519-45E3-AA3F-7B1132C10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46546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86C6-D6E5-4E6B-A8AA-28720205BA0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ADC1-6AFA-4BA9-A795-13297C21F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927644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0959-50A6-42FE-9DA9-A28AF227FE1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774B-8096-424D-8EAD-B7B7F0703B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6070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EEEC-2969-443F-9BA0-71661635CE0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DFFD-F5A7-4CC1-8B2A-6B7CC66F3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429388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2D9A-CA02-4789-ACA9-B635C88BF55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1B51-D077-4778-BCA5-8F210D9DCC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67387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3B42-671C-41BA-BFCA-A15DE261309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A440-1AC9-45A5-ABE9-2EAD0625D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613426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70E9-8B03-436C-92CD-E28694837B5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91B4-EE11-4E2E-BDAA-5C96DB4A5C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58029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8800-7593-4633-AF7C-6761316E395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E363-C413-49B5-A418-2CAB3A90A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278726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1A90-FBB8-45E0-8B45-928F8E2F042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A733-E979-4865-8191-6DDE71D7F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884320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8C55-9DB9-4CDF-866A-1B6160FC6E8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DF6D-910B-44AE-9CCE-8E76487515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95626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8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85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28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8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50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6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08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2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6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05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25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3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77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9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AC37D-7714-4EB9-BCC4-5269F04FD3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13.07.2021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4DF4E-45C9-4482-8E82-34BFB6E3E9DB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13.07.2021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hyperlink" Target="http://images.yandex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hyperlink" Target="http://images.yandex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hyperlink" Target="http://images.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2241036"/>
            <a:ext cx="9073008" cy="16860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Порядок представления руководителями государственных учреждений Ленинградской области сведений о доходах, об имуществе и обязательствах имущественного характера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583" y="4581128"/>
            <a:ext cx="8568952" cy="15121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Секрет Владислав Петрович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главный специалист отдела по предупреждению конфликта интересов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 работе с государственными организациями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управления профилактики коррупционных и иных правонарушений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Администрации Губернатора и Правительства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Ленинградской области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1922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Горизонтальный свиток 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294023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2700338" y="47974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69119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388" y="974725"/>
            <a:ext cx="1801812" cy="3462338"/>
          </a:xfrm>
          <a:prstGeom prst="wedgeRoundRectCallout">
            <a:avLst>
              <a:gd name="adj1" fmla="val 80588"/>
              <a:gd name="adj2" fmla="val 16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Georgia" panose="02040502050405020303" pitchFamily="18" charset="0"/>
                <a:cs typeface="Arial" charset="0"/>
              </a:rPr>
              <a:t>Необходимо указывать наименование и адрес основного офиса банка или иной кредитной организации, в которой открыт счет,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Georgia" panose="02040502050405020303" pitchFamily="18" charset="0"/>
                <a:cs typeface="Arial" charset="0"/>
              </a:rPr>
              <a:t>а не ее филиала или подразделения</a:t>
            </a:r>
          </a:p>
        </p:txBody>
      </p:sp>
      <p:sp>
        <p:nvSpPr>
          <p:cNvPr id="14343" name="Прямоугольник 3"/>
          <p:cNvSpPr>
            <a:spLocks noChangeArrowheads="1"/>
          </p:cNvSpPr>
          <p:nvPr/>
        </p:nvSpPr>
        <p:spPr bwMode="auto">
          <a:xfrm>
            <a:off x="1981200" y="3644900"/>
            <a:ext cx="691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Отражается информация обо всех счетах, открытых по состоянию на отчетную дату, вне зависимости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от цели их открытия и использования, в том числе указываются счета, открытые для погашения кредита</a:t>
            </a:r>
          </a:p>
        </p:txBody>
      </p:sp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15900" y="5191125"/>
            <a:ext cx="871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Банком России издано Указание от 14 апреля 2020 г. № 5440-У,</a:t>
            </a:r>
            <a:r>
              <a:rPr lang="ru-RU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которым утверждена единая форма предоставления сведений о наличии счетов и иной информации, необходимой для представления гражданам сведений о доходах, расходах, об имуществе и обязательствах имущественного характера </a:t>
            </a:r>
          </a:p>
        </p:txBody>
      </p:sp>
      <p:pic>
        <p:nvPicPr>
          <p:cNvPr id="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" y="44624"/>
            <a:ext cx="684584" cy="8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Горизонтальный свиток 11"/>
          <p:cNvSpPr/>
          <p:nvPr/>
        </p:nvSpPr>
        <p:spPr>
          <a:xfrm>
            <a:off x="7452320" y="6381056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383816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br>
              <a:rPr lang="ru-RU" sz="6000" dirty="0">
                <a:solidFill>
                  <a:srgbClr val="C00000"/>
                </a:solidFill>
              </a:rPr>
            </a:br>
            <a:br>
              <a:rPr lang="ru-RU" sz="6000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6451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87325" y="3716338"/>
            <a:ext cx="6264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Указывается недвижимое имущество (муниципальное, ведомственное, арендованное и т.п.), находящееся во временном пользовании (не в собственности) лица, его супруги (супруга), несовершеннолетних детей,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а также основание пользования (договор аренды, фактическое предоставление и другие),  указанию также подлежат сведения о жилом помещении (дом, квартира, комната), нежилом помещении, земельном участке, гараже и т.д.,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не принадлежащем служащему или членам его семьи на праве собственности или на праве нанимателя, но в котором у служащего, членов его семьи имеется регистрация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(постоянная или временная).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588125" y="836613"/>
            <a:ext cx="2376488" cy="5472112"/>
          </a:xfrm>
          <a:prstGeom prst="wedgeRoundRectCallout">
            <a:avLst>
              <a:gd name="adj1" fmla="val -63841"/>
              <a:gd name="adj2" fmla="val -45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Georgia"/>
              </a:rPr>
              <a:t>Уточнены условия, при которых </a:t>
            </a:r>
          </a:p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Georgia"/>
              </a:rPr>
              <a:t>не требуется в подразделе 6.1 раздела 6 справки одного из супругов указывать все объекты недвижимости, находящиеся </a:t>
            </a:r>
          </a:p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Georgia"/>
              </a:rPr>
              <a:t>в собственности другого супруга (отсутствует фактическое пользование этим объектом супругом и эти объекты указаны в подразделе 3.1 справки одного из супругов (аналогично в отношении несовершеннолетних детей)</a:t>
            </a:r>
          </a:p>
        </p:txBody>
      </p:sp>
      <p:pic>
        <p:nvPicPr>
          <p:cNvPr id="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" y="44624"/>
            <a:ext cx="684584" cy="8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7452320" y="6439859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11</a:t>
            </a:r>
          </a:p>
        </p:txBody>
      </p:sp>
    </p:spTree>
    <p:extLst>
      <p:ext uri="{BB962C8B-B14F-4D97-AF65-F5344CB8AC3E}">
        <p14:creationId xmlns:p14="http://schemas.microsoft.com/office/powerpoint/2010/main" val="72255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1196752"/>
            <a:ext cx="9073008" cy="298219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792" y="1340768"/>
            <a:ext cx="8568952" cy="511256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указания объектов недвижимости в случае заключения договора долевого участия</a:t>
            </a:r>
          </a:p>
          <a:p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431"/>
            <a:ext cx="9144000" cy="1029583"/>
          </a:xfrm>
          <a:prstGeom prst="rect">
            <a:avLst/>
          </a:prstGeom>
          <a:gradFill flip="none" rotWithShape="1">
            <a:gsLst>
              <a:gs pos="0">
                <a:srgbClr val="57A9ED">
                  <a:tint val="66000"/>
                  <a:satMod val="160000"/>
                </a:srgbClr>
              </a:gs>
              <a:gs pos="50000">
                <a:srgbClr val="57A9ED">
                  <a:tint val="44500"/>
                  <a:satMod val="160000"/>
                </a:srgbClr>
              </a:gs>
              <a:gs pos="100000">
                <a:srgbClr val="57A9E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724967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132856"/>
            <a:ext cx="15841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Заключение договора долевого участия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132856"/>
            <a:ext cx="16024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Подписание акта </a:t>
            </a:r>
            <a:b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сдачи-приемки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665388" y="33085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7" y="3269357"/>
            <a:ext cx="5667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06" y="3308536"/>
            <a:ext cx="5667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444208" y="2098130"/>
            <a:ext cx="158794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Регистрация права собственности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827584" y="5085184"/>
            <a:ext cx="1850504" cy="127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Раздел 6.2. справки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3635896" y="5085184"/>
            <a:ext cx="2016224" cy="127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Раздел 6.1. справки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6670191" y="5085184"/>
            <a:ext cx="1850504" cy="127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Раздел 3.1. справки</a:t>
            </a:r>
          </a:p>
        </p:txBody>
      </p:sp>
      <p:pic>
        <p:nvPicPr>
          <p:cNvPr id="18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" y="44624"/>
            <a:ext cx="684584" cy="8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Горизонтальный свиток 22"/>
          <p:cNvSpPr/>
          <p:nvPr/>
        </p:nvSpPr>
        <p:spPr>
          <a:xfrm>
            <a:off x="7335436" y="6456139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350792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29" y="6137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Важно!!!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29" y="1340768"/>
            <a:ext cx="913200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33464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1. После заполнения и сохранения данных, справку необходимо распечатать.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5400" indent="33464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2. Для печати справок должен использоваться лазерный принтер, обеспечивающий </a:t>
            </a:r>
            <a:r>
              <a:rPr lang="ru-RU" sz="2400" b="1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качественную</a:t>
            </a: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печать.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5400" indent="33464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400" b="1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 допускаются дефекты </a:t>
            </a: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печати в виде полос, пятен (при дефектах барабана или картриджа принтера).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5400" indent="33464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4. На всех страницах пакета может быть поставлена подпись в правом нижнем углу, кроме последней страницы. На последней странице подпись ставится в специально отведенном месте.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5400" indent="42481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2400" b="1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 допускается </a:t>
            </a: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наличие подписей и пометок на линейных и двумерных </a:t>
            </a:r>
            <a:r>
              <a:rPr lang="ru-RU" sz="2400" spc="5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штрихкодах</a:t>
            </a: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5400" indent="424815" algn="just">
              <a:lnSpc>
                <a:spcPct val="115000"/>
              </a:lnSpc>
            </a:pPr>
            <a:r>
              <a:rPr lang="ru-RU" sz="2400" spc="5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6. Рукописные правки не допускаются.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" y="44624"/>
            <a:ext cx="684584" cy="8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99" y="597607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Горизонтальный свиток 8"/>
          <p:cNvSpPr/>
          <p:nvPr/>
        </p:nvSpPr>
        <p:spPr>
          <a:xfrm>
            <a:off x="7335436" y="6339693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13</a:t>
            </a:r>
          </a:p>
        </p:txBody>
      </p:sp>
    </p:spTree>
    <p:extLst>
      <p:ext uri="{BB962C8B-B14F-4D97-AF65-F5344CB8AC3E}">
        <p14:creationId xmlns:p14="http://schemas.microsoft.com/office/powerpoint/2010/main" val="292849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179388" y="908050"/>
            <a:ext cx="871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4213"/>
            <a:ext cx="83534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15900" y="831850"/>
            <a:ext cx="8928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Ответственность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за представление </a:t>
            </a:r>
            <a:r>
              <a:rPr lang="ru-RU" alt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полных и достоверных сведений</a:t>
            </a:r>
            <a:r>
              <a:rPr lang="ru-RU" altLang="ru-RU" sz="1600" b="1" i="1" dirty="0">
                <a:solidFill>
                  <a:srgbClr val="3148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о своих доходах, об имуществе и обязательствах имущественного характера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а также о доходах,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alt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несет руководитель учреждения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rgbClr val="31489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" y="44624"/>
            <a:ext cx="684584" cy="8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Горизонтальный свиток 10"/>
          <p:cNvSpPr/>
          <p:nvPr/>
        </p:nvSpPr>
        <p:spPr>
          <a:xfrm>
            <a:off x="7783284" y="6447262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14</a:t>
            </a:r>
          </a:p>
        </p:txBody>
      </p:sp>
    </p:spTree>
    <p:extLst>
      <p:ext uri="{BB962C8B-B14F-4D97-AF65-F5344CB8AC3E}">
        <p14:creationId xmlns:p14="http://schemas.microsoft.com/office/powerpoint/2010/main" val="399731091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2241036"/>
            <a:ext cx="9073008" cy="168604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1922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15</a:t>
            </a:r>
          </a:p>
        </p:txBody>
      </p:sp>
    </p:spTree>
    <p:extLst>
      <p:ext uri="{BB962C8B-B14F-4D97-AF65-F5344CB8AC3E}">
        <p14:creationId xmlns:p14="http://schemas.microsoft.com/office/powerpoint/2010/main" val="301023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6796729" cy="576064"/>
          </a:xfrm>
        </p:spPr>
        <p:txBody>
          <a:bodyPr>
            <a:noAutofit/>
          </a:bodyPr>
          <a:lstStyle/>
          <a:p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</a:t>
            </a:r>
            <a:br>
              <a:rPr lang="ru-RU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Трудовой кодекс </a:t>
            </a:r>
            <a:br>
              <a:rPr lang="ru-RU" sz="35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994" y="2290462"/>
            <a:ext cx="8277486" cy="4104456"/>
          </a:xfrm>
        </p:spPr>
        <p:txBody>
          <a:bodyPr>
            <a:noAutofit/>
          </a:bodyPr>
          <a:lstStyle/>
          <a:p>
            <a:pPr algn="l"/>
            <a:endParaRPr lang="ru-RU" sz="5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ст. 275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лицо, поступающее на должность руководителя государственного (муниципального) учреждения (при поступлении на работу), и руководитель государственного (муниципального) учреждения (ежегодно) обязаны представлять сведения о своих доходах, об имуществе и обязательствах имущественного характера, а также о доходах, об имуществе и обязательствах имущественного характера своих супруга (супруги) и несовершеннолетних детей</a:t>
            </a:r>
          </a:p>
          <a:p>
            <a:pPr algn="just"/>
            <a:endParaRPr lang="ru-RU" sz="15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представление указанных сведений осуществляется лицом, поступающим на должность руководителя государственного учреждения субъекта Российской Федерации, руководителем государственного учреждения субъекта Российской Федерации - в порядке, утверждаемом нормативным правовым актом субъекта Российской Федерации</a:t>
            </a:r>
          </a:p>
          <a:p>
            <a:pPr algn="l"/>
            <a:endParaRPr lang="ru-RU" sz="5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85" y="980728"/>
            <a:ext cx="1440160" cy="18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971599" y="2924943"/>
            <a:ext cx="370389" cy="324137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971599" y="4365104"/>
            <a:ext cx="370389" cy="31318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325280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6796729" cy="576064"/>
          </a:xfrm>
        </p:spPr>
        <p:txBody>
          <a:bodyPr>
            <a:noAutofit/>
          </a:bodyPr>
          <a:lstStyle/>
          <a:p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</a:t>
            </a:r>
            <a:br>
              <a:rPr lang="ru-RU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endParaRPr lang="ru-RU" sz="35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994" y="2290462"/>
            <a:ext cx="8277486" cy="4104456"/>
          </a:xfrm>
        </p:spPr>
        <p:txBody>
          <a:bodyPr>
            <a:noAutofit/>
          </a:bodyPr>
          <a:lstStyle/>
          <a:p>
            <a:pPr algn="l"/>
            <a:endParaRPr lang="ru-RU" sz="5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5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Постановление Правительства Ленинградской области </a:t>
            </a:r>
          </a:p>
          <a:p>
            <a:r>
              <a:rPr lang="ru-RU" sz="25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 27.02.2013 № 45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«О представлении лицом, поступающим на работу на должность руководителя государственного учреждения Ленинградской области, и руководителем государственного учреждения Ленинградской области сведений о своих доходах, об имуществе и обязательствах имущественного характера и о доходах, об имуществе и обязательствах имущественного характера супруга (супруги) и несовершеннолетних детей,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 также о проверке их достоверности, размещении на официальных сайтах органов государственной власти Ленинградской области и опубликовании»</a:t>
            </a: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Горизонтальный свиток 11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3</a:t>
            </a:r>
          </a:p>
        </p:txBody>
      </p:sp>
      <p:pic>
        <p:nvPicPr>
          <p:cNvPr id="3074" name="Picture 2" descr="https://communalnews.com/wp-content/uploads/2020/06/Software-Testi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440160" cy="15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6796729" cy="576064"/>
          </a:xfrm>
        </p:spPr>
        <p:txBody>
          <a:bodyPr>
            <a:noAutofit/>
          </a:bodyPr>
          <a:lstStyle/>
          <a:p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</a:t>
            </a:r>
            <a:br>
              <a:rPr lang="ru-RU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endParaRPr lang="ru-RU" sz="35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023862" y="1457548"/>
            <a:ext cx="3168352" cy="2304256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Сведения о доходах представляются </a:t>
            </a:r>
            <a:r>
              <a:rPr lang="ru-RU" b="1" dirty="0"/>
              <a:t>работодателю</a:t>
            </a:r>
            <a:r>
              <a:rPr lang="ru-RU" dirty="0"/>
              <a:t>, т.е. в орган исполнительной власти, являющийся учредителем государственного учреждения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391108"/>
            <a:ext cx="3096344" cy="2370696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Сроки представления сведений о доходах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74252" y="3985347"/>
            <a:ext cx="3007838" cy="24122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кандидатами на должность руководителя учреждения представляются сведения доходах, полученных от всех источников  за календарный год, предшествующий году подачи документов для поступления на работу на должность руководителя учреждения, а также сведения об имуществе, принадлежащем ему на праве собственности, и о своих обязательствах имущественного характера </a:t>
            </a:r>
            <a:r>
              <a:rPr lang="ru-RU" sz="1000" b="1" dirty="0">
                <a:solidFill>
                  <a:schemeClr val="tx1"/>
                </a:solidFill>
              </a:rPr>
              <a:t>по состоянию на первое число месяца, предшествующего месяцу подачи документов для поступления на работу на должность руководителя</a:t>
            </a:r>
            <a:r>
              <a:rPr lang="ru-RU" sz="1000" dirty="0">
                <a:solidFill>
                  <a:schemeClr val="tx1"/>
                </a:solidFill>
              </a:rPr>
              <a:t> учреждения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4275094"/>
            <a:ext cx="2524341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руководители учреждений ежегодно не позднее 30 апреля года, следующего за отчетным представляют сведения о своих доходах, полученных за отчетный период (с 1 января по 31 декабря) от всех источников,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а также сведения 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об имуществе и обязательствах имущественного характера по состоянию на конец отчетного периода</a:t>
            </a:r>
          </a:p>
        </p:txBody>
      </p:sp>
      <p:cxnSp>
        <p:nvCxnSpPr>
          <p:cNvPr id="7" name="Прямая со стрелкой 6"/>
          <p:cNvCxnSpPr>
            <a:stCxn id="12" idx="2"/>
          </p:cNvCxnSpPr>
          <p:nvPr/>
        </p:nvCxnSpPr>
        <p:spPr>
          <a:xfrm flipH="1">
            <a:off x="5382090" y="3761804"/>
            <a:ext cx="810090" cy="51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  <a:endCxn id="15" idx="0"/>
          </p:cNvCxnSpPr>
          <p:nvPr/>
        </p:nvCxnSpPr>
        <p:spPr>
          <a:xfrm>
            <a:off x="6192180" y="3761804"/>
            <a:ext cx="866127" cy="51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Горизонтальный свиток 2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55420" y="874161"/>
            <a:ext cx="779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Постановление Правительства Ленинградской области  от 27.02.2013 № 45</a:t>
            </a:r>
          </a:p>
        </p:txBody>
      </p:sp>
      <p:cxnSp>
        <p:nvCxnSpPr>
          <p:cNvPr id="39" name="Прямая со стрелкой 38"/>
          <p:cNvCxnSpPr>
            <a:endCxn id="2" idx="0"/>
          </p:cNvCxnSpPr>
          <p:nvPr/>
        </p:nvCxnSpPr>
        <p:spPr>
          <a:xfrm flipH="1">
            <a:off x="4081933" y="1196752"/>
            <a:ext cx="27404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55976" y="119675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homeppt.com/uploads/2011/11/presentac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75094"/>
            <a:ext cx="2722691" cy="20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0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6796729" cy="576064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Временное исполнение обязанностей руководителя учреждения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994" y="2290462"/>
            <a:ext cx="8277486" cy="4104456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лицо, временно исполняющее обязанности руководителя учреждения по состоянию на 31 декабря отчетного года, обязано представлять сведения о доходах в порядке и сроки, предусмотренные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постановлением Правительства Ленинградской области от 27.02.2013 № 45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av_lavrushina\Desktop\линия-значок-вектора-сочинительства-отчета-линейная-концепция-знак-147183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1052" r="23006" b="26610"/>
          <a:stretch/>
        </p:blipFill>
        <p:spPr bwMode="auto">
          <a:xfrm>
            <a:off x="7039395" y="836712"/>
            <a:ext cx="1299579" cy="1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5</a:t>
            </a:r>
          </a:p>
        </p:txBody>
      </p:sp>
      <p:pic>
        <p:nvPicPr>
          <p:cNvPr id="4100" name="Picture 4" descr="https://fkr38.ru/wp-content/uploads/2020/09/%D0%92%D0%B0%D0%B6%D0%BD%D0%BE__%D0%98%D0%BD%D1%84%D0%BE%D1%80%D0%BC%D0%B0%D1%86%D0%B8%D1%8F_%D0%B4%D0%BB%D1%8F_%D1%81%D0%BE%D0%B1%D1%81%D1%82%D0%B2%D0%B5%D0%BD%D0%BD%D0%B8%D0%BA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56729"/>
            <a:ext cx="158417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9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2700338" y="47974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2" descr="http://nvspecdom.ru/tinybrowser/images/photo/2019/11/03/02_logotip_rosmintru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8877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7625" y="1514475"/>
            <a:ext cx="5292725" cy="2676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 ЗАПОЛНЕНИИ СПРАВОК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ДОХОДАХ НЕОБХОДИМО РУКОВОДСТВОВАТЬСЯ МЕТОДИЧЕСКИМИ РЕКОМЕНДАЦИЯМИ, РАЗРАБОТАННЫМИ МИНТРУДОМ РОССИИ</a:t>
            </a:r>
            <a:endParaRPr lang="ru-RU" alt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4981575"/>
            <a:ext cx="89154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единственным уполномоченным органом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издание методических рекомендаций, касающихся реализации требований антикоррупционного законодательства</a:t>
            </a:r>
          </a:p>
        </p:txBody>
      </p:sp>
      <p:pic>
        <p:nvPicPr>
          <p:cNvPr id="8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Горизонтальный свиток 13"/>
          <p:cNvSpPr/>
          <p:nvPr/>
        </p:nvSpPr>
        <p:spPr>
          <a:xfrm>
            <a:off x="7803488" y="6195677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178843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2700338" y="47974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42963"/>
            <a:ext cx="9144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утверждена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РФ от 23 июня 2014 года № 460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Прямоугольник 3"/>
          <p:cNvSpPr>
            <a:spLocks noChangeArrowheads="1"/>
          </p:cNvSpPr>
          <p:nvPr/>
        </p:nvSpPr>
        <p:spPr bwMode="auto">
          <a:xfrm>
            <a:off x="168275" y="4001594"/>
            <a:ext cx="39719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учетом положений Указа Президента Российской Федерации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15 января 2020 года № 13 «О внесении изменений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некоторые акты Президента Российской Федерации» заполнение справок осуществляется с использованием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 «Справки БК» (версия 2.4.4.0)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175" name="Picture 4" descr="http://storage.inovaco.ru/media/cache/e6/97/ec/02/e8/df/e697ec02e8df049fd990dc4e35f49d9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43100"/>
            <a:ext cx="21177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4318000" y="2022475"/>
            <a:ext cx="46085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 «Справки БК» предназначено для заполнения формы Справки</a:t>
            </a:r>
            <a:r>
              <a:rPr lang="en-US" alt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Разделы СПО «Справки БК», предназначенные для заполнения, совпадают с разделами формы Справки по наименованию.</a:t>
            </a:r>
            <a:endParaRPr lang="en-US" alt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с использованием СПО «Справки БК» заполняются отдельно в отношении сведений гражданского служащего и сведений членов его семьи.</a:t>
            </a:r>
            <a:endParaRPr lang="en-US" alt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поля формы СПО «Справки БК» для удобства заполнения имеют подсказки.</a:t>
            </a:r>
          </a:p>
        </p:txBody>
      </p:sp>
      <p:pic>
        <p:nvPicPr>
          <p:cNvPr id="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Горизонтальный свиток 11"/>
          <p:cNvSpPr/>
          <p:nvPr/>
        </p:nvSpPr>
        <p:spPr>
          <a:xfrm>
            <a:off x="7803488" y="6195677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317480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3"/>
          <a:srcRect l="32430" t="20228" r="7817" b="10009"/>
          <a:stretch/>
        </p:blipFill>
        <p:spPr bwMode="auto">
          <a:xfrm>
            <a:off x="0" y="332656"/>
            <a:ext cx="9144000" cy="652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4644008" y="1124744"/>
            <a:ext cx="4032448" cy="1080120"/>
          </a:xfrm>
          <a:prstGeom prst="wedgeRectCallout">
            <a:avLst>
              <a:gd name="adj1" fmla="val -107377"/>
              <a:gd name="adj2" fmla="val -63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1600" b="1" dirty="0">
                <a:latin typeface="Times New Roman"/>
                <a:ea typeface="Times New Roman"/>
              </a:rPr>
              <a:t>по здравоохранению Ленинградской области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67944" y="2780928"/>
            <a:ext cx="4680520" cy="828672"/>
          </a:xfrm>
          <a:prstGeom prst="wedgeRectCallout">
            <a:avLst>
              <a:gd name="adj1" fmla="val -53163"/>
              <a:gd name="adj2" fmla="val 80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В Справке несовершеннолетнего ребенка при отсутствии паспорта указывается свидетельство о рождении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932040" y="4797152"/>
            <a:ext cx="3960440" cy="864096"/>
          </a:xfrm>
          <a:prstGeom prst="wedgeRectCallout">
            <a:avLst>
              <a:gd name="adj1" fmla="val -78910"/>
              <a:gd name="adj2" fmla="val 34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Отчетный период: 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с 01 января 2020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по 31 декабря 2020 года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499992" y="6021288"/>
            <a:ext cx="3744416" cy="720080"/>
          </a:xfrm>
          <a:prstGeom prst="wedgeRectCallout">
            <a:avLst>
              <a:gd name="adj1" fmla="val -78793"/>
              <a:gd name="adj2" fmla="val -26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Отчетная дата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31 декабря 2020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5892" y="64568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316416" y="6381328"/>
            <a:ext cx="720080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8</a:t>
            </a:r>
          </a:p>
        </p:txBody>
      </p:sp>
      <p:pic>
        <p:nvPicPr>
          <p:cNvPr id="1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777"/>
            <a:ext cx="360040" cy="4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4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2700338" y="47974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04664"/>
            <a:ext cx="5092700" cy="60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7753" y="724813"/>
            <a:ext cx="3970338" cy="53553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строке «Иные доходы»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002060"/>
                </a:solidFill>
              </a:rPr>
              <a:t>Рекомендуется указать: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C00000"/>
                </a:solidFill>
              </a:rPr>
              <a:t>1. В отдельных случаях за информацией о сумме дохода, полученного по больничному, следует обращаться в ФСС;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31489F"/>
                </a:solidFill>
              </a:rPr>
              <a:t>2. Разные виды пенсий или пособий не следует суммировать;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C00000"/>
                </a:solidFill>
              </a:rPr>
              <a:t>3. </a:t>
            </a:r>
            <a:r>
              <a:rPr lang="ru-RU" altLang="ru-RU" b="1" i="1" dirty="0">
                <a:solidFill>
                  <a:srgbClr val="C00000"/>
                </a:solidFill>
              </a:rPr>
              <a:t>вид и адрес </a:t>
            </a:r>
            <a:r>
              <a:rPr lang="ru-RU" altLang="ru-RU" i="1" dirty="0">
                <a:solidFill>
                  <a:srgbClr val="C00000"/>
                </a:solidFill>
              </a:rPr>
              <a:t>проданного недвижимого имущества,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31489F"/>
                </a:solidFill>
              </a:rPr>
              <a:t>4. вид и марку </a:t>
            </a:r>
            <a:r>
              <a:rPr lang="ru-RU" altLang="ru-RU" i="1" dirty="0">
                <a:solidFill>
                  <a:srgbClr val="31489F"/>
                </a:solidFill>
              </a:rPr>
              <a:t>проданного транспортного средства;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C00000"/>
                </a:solidFill>
              </a:rPr>
              <a:t>5. </a:t>
            </a:r>
            <a:r>
              <a:rPr lang="ru-RU" altLang="ru-RU" b="1" i="1" dirty="0">
                <a:solidFill>
                  <a:srgbClr val="C00000"/>
                </a:solidFill>
              </a:rPr>
              <a:t>наименование и адрес места нахождения организации, </a:t>
            </a:r>
            <a:r>
              <a:rPr lang="ru-RU" altLang="ru-RU" i="1" dirty="0">
                <a:solidFill>
                  <a:srgbClr val="C00000"/>
                </a:solidFill>
              </a:rPr>
              <a:t>в случае получения доходов по трудовым договорам;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31489F"/>
                </a:solidFill>
              </a:rPr>
              <a:t>6. </a:t>
            </a:r>
            <a:r>
              <a:rPr lang="ru-RU" altLang="ru-RU" b="1" i="1" dirty="0">
                <a:solidFill>
                  <a:srgbClr val="3148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Меры социальной и иной поддержки, оказанной в связи </a:t>
            </a:r>
            <a:r>
              <a:rPr lang="en-US" altLang="ru-RU" b="1" i="1" dirty="0">
                <a:solidFill>
                  <a:srgbClr val="3148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COVID-19</a:t>
            </a:r>
            <a:endParaRPr lang="ru-RU" altLang="ru-RU" dirty="0">
              <a:solidFill>
                <a:srgbClr val="31489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6080125"/>
            <a:ext cx="89535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Указание в строке «Иные доходы» общей суммы дохода недопустимо. Каждый доход должен быть отражен отдельно!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5892" y="64568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</a:p>
        </p:txBody>
      </p:sp>
      <p:pic>
        <p:nvPicPr>
          <p:cNvPr id="8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777"/>
            <a:ext cx="360040" cy="4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7884368" y="6439793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310173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1334</Words>
  <Application>Microsoft Office PowerPoint</Application>
  <PresentationFormat>Экран (4:3)</PresentationFormat>
  <Paragraphs>130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Century Gothic</vt:lpstr>
      <vt:lpstr>Courier New</vt:lpstr>
      <vt:lpstr>Georgia</vt:lpstr>
      <vt:lpstr>Palatino Linotype</vt:lpstr>
      <vt:lpstr>Times New Roman</vt:lpstr>
      <vt:lpstr>Trebuchet MS</vt:lpstr>
      <vt:lpstr>Wingdings</vt:lpstr>
      <vt:lpstr>Исполнительная</vt:lpstr>
      <vt:lpstr>1_Воздушный поток</vt:lpstr>
      <vt:lpstr>1_Исполнительная</vt:lpstr>
      <vt:lpstr>2_Исполнительная</vt:lpstr>
      <vt:lpstr>Порядок представления руководителями государственных учреждений Ленинградской области сведений о доходах, об имуществе и обязательствах имущественного характера  в 2021 году</vt:lpstr>
      <vt:lpstr>                          Трудовой кодекс  Российской Федерации</vt:lpstr>
      <vt:lpstr>                          </vt:lpstr>
      <vt:lpstr>                          </vt:lpstr>
      <vt:lpstr> Временное исполнение обязанностей руководителя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Юлия Юлия</cp:lastModifiedBy>
  <cp:revision>307</cp:revision>
  <dcterms:created xsi:type="dcterms:W3CDTF">2016-03-28T08:37:28Z</dcterms:created>
  <dcterms:modified xsi:type="dcterms:W3CDTF">2021-07-13T09:35:30Z</dcterms:modified>
</cp:coreProperties>
</file>