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91" r:id="rId3"/>
    <p:sldId id="311" r:id="rId4"/>
    <p:sldId id="308" r:id="rId5"/>
    <p:sldId id="309" r:id="rId6"/>
    <p:sldId id="310" r:id="rId7"/>
    <p:sldId id="313" r:id="rId8"/>
    <p:sldId id="315" r:id="rId9"/>
    <p:sldId id="314" r:id="rId10"/>
    <p:sldId id="258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9ED"/>
    <a:srgbClr val="1E7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67" autoAdjust="0"/>
    <p:restoredTop sz="94660"/>
  </p:normalViewPr>
  <p:slideViewPr>
    <p:cSldViewPr>
      <p:cViewPr varScale="1">
        <p:scale>
          <a:sx n="107" d="100"/>
          <a:sy n="107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1CAF1-FEFE-4A03-B6C8-43C03D6A6E24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443A4B-3946-4CE5-AF68-0D7B501C9B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44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443A4B-3946-4CE5-AF68-0D7B501C9B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5D6669F-3C79-44AC-ACC2-B2584365452E}" type="datetimeFigureOut">
              <a:rPr lang="ru-RU" smtClean="0"/>
              <a:pPr/>
              <a:t>17.03.2021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D58FF37-4059-4900-B90B-6D7D6010E7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2241036"/>
            <a:ext cx="9073008" cy="1686049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2F5897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Типичные ошибки, допускаемые руководителями государственных учреждений Ленинградской области при представлении сведений о доходах, </a:t>
            </a:r>
            <a:br>
              <a:rPr lang="ru-RU" sz="2800" b="1" dirty="0">
                <a:solidFill>
                  <a:srgbClr val="2F5897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2800" b="1" dirty="0">
                <a:solidFill>
                  <a:srgbClr val="2F5897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об имуществе и обязательствах имущественного характера</a:t>
            </a:r>
            <a:r>
              <a:rPr lang="ru-RU" sz="2800" dirty="0">
                <a:solidFill>
                  <a:srgbClr val="2F5897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ru-RU" sz="2800" dirty="0">
                <a:solidFill>
                  <a:srgbClr val="2F5897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1583" y="4581128"/>
            <a:ext cx="8568952" cy="151216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СТАЛЬМАКОВА МАРИЯ ВЛАДИМИРОВНА</a:t>
            </a:r>
          </a:p>
          <a:p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консультант отдела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по предупреждению конфликта интересов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работе с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государственными организациями </a:t>
            </a:r>
            <a:endParaRPr lang="ru-RU" sz="1600" b="1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управления профилактики коррупционных и иных правонарушений </a:t>
            </a: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Администрации Губернатора и Правительства </a:t>
            </a:r>
          </a:p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</a:rPr>
              <a:t>Ленинградской области</a:t>
            </a:r>
          </a:p>
          <a:p>
            <a:endParaRPr lang="ru-RU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81922"/>
            <a:ext cx="7596336" cy="72008"/>
          </a:xfrm>
          <a:prstGeom prst="rect">
            <a:avLst/>
          </a:prstGeom>
          <a:solidFill>
            <a:srgbClr val="1E7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4253930"/>
            <a:ext cx="5292080" cy="901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Горизонтальный свиток 3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слайд 1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023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992" y="2241036"/>
            <a:ext cx="9073008" cy="1686049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 Narrow" panose="020B0606020202030204" pitchFamily="34" charset="0"/>
              </a:rPr>
              <a:t>Спасибо за внимание!</a:t>
            </a:r>
            <a:endParaRPr lang="ru-RU" sz="5400" b="1" dirty="0">
              <a:solidFill>
                <a:schemeClr val="accent1">
                  <a:lumMod val="75000"/>
                </a:schemeClr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181922"/>
            <a:ext cx="7596336" cy="72008"/>
          </a:xfrm>
          <a:prstGeom prst="rect">
            <a:avLst/>
          </a:prstGeom>
          <a:solidFill>
            <a:srgbClr val="1E78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851920" y="4253930"/>
            <a:ext cx="5292080" cy="9010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Горизонтальный свиток 9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слайд 10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7017" y="1811057"/>
            <a:ext cx="6796729" cy="576064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3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3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30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30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3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30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 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При подаче и заполнении </a:t>
            </a:r>
            <a:r>
              <a:rPr lang="ru-RU" sz="24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с</a:t>
            </a:r>
            <a:r>
              <a:rPr lang="ru-RU" sz="24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правок о доходах допускаются  следующие  ошибки:</a:t>
            </a:r>
            <a: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1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endParaRPr lang="ru-RU" sz="35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994" y="2290462"/>
            <a:ext cx="8277486" cy="4104456"/>
          </a:xfrm>
        </p:spPr>
        <p:txBody>
          <a:bodyPr>
            <a:noAutofit/>
          </a:bodyPr>
          <a:lstStyle/>
          <a:p>
            <a:pPr algn="l"/>
            <a:endParaRPr lang="ru-RU" sz="5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263525" indent="-263525" algn="l">
              <a:buAutoNum type="arabicPeriod"/>
              <a:tabLst>
                <a:tab pos="263525" algn="l"/>
              </a:tabLs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Представление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неполного пакета справок о доходах (не представление справок на супруга/супругу, несовершеннолетних детей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).</a:t>
            </a:r>
          </a:p>
          <a:p>
            <a:pPr algn="l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2. Нарушение сроков представления сведений о доходах (представление сведений после даты назначения на должность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).</a:t>
            </a:r>
          </a:p>
          <a:p>
            <a:pPr algn="l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3. Использование устаревшей версии СПО «Справки БК».</a:t>
            </a:r>
          </a:p>
          <a:p>
            <a:pPr algn="l"/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Горизонтальный свиток 11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слайд 2</a:t>
            </a:r>
            <a:endParaRPr lang="ru-RU" sz="11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communalnews.com/wp-content/uploads/2020/06/Software-Testing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264" y="836712"/>
            <a:ext cx="1440160" cy="1542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5893" y="1556792"/>
            <a:ext cx="6796729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Типичные ошибки при заполнении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титульного листа: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994" y="2290462"/>
            <a:ext cx="8277486" cy="4104456"/>
          </a:xfrm>
        </p:spPr>
        <p:txBody>
          <a:bodyPr>
            <a:noAutofit/>
          </a:bodyPr>
          <a:lstStyle/>
          <a:p>
            <a:pPr algn="l"/>
            <a:endParaRPr lang="ru-RU" sz="5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076B4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rgbClr val="6076B4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Горизонтальный свиток 11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слайд 3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4336" y="2420888"/>
            <a:ext cx="1994520" cy="134644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адресуется не в орган исполнительной власти (учредитель), а в иные органы</a:t>
            </a:r>
          </a:p>
        </p:txBody>
      </p:sp>
      <p:pic>
        <p:nvPicPr>
          <p:cNvPr id="10" name="Picture 4" descr="https://fkr38.ru/wp-content/uploads/2020/09/%D0%92%D0%B0%D0%B6%D0%BD%D0%BE__%D0%98%D0%BD%D1%84%D0%BE%D1%80%D0%BC%D0%B0%D1%86%D0%B8%D1%8F_%D0%B4%D0%BB%D1%8F_%D1%81%D0%BE%D0%B1%D1%81%D1%82%D0%B2%D0%B5%D0%BD%D0%BD%D0%B8%D0%BA%D0%BE%D0%B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6116" y="2636912"/>
            <a:ext cx="1852220" cy="2968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1451596" y="3861048"/>
            <a:ext cx="1994520" cy="134644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технические ошибки в ФИО, должности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92080" y="3861048"/>
            <a:ext cx="1994520" cy="134644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указывается место фактического проживания, отличающееся от места регистрации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915816" y="5301208"/>
            <a:ext cx="2952328" cy="134644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указывается: род занятий супруга (супруги); наименование образовательного учреждения у несовершеннолетних детей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89340" y="2420888"/>
            <a:ext cx="1994520" cy="1346447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некорректно указывается отчетная дата и отчетный период</a:t>
            </a:r>
          </a:p>
        </p:txBody>
      </p:sp>
    </p:spTree>
    <p:extLst>
      <p:ext uri="{BB962C8B-B14F-4D97-AF65-F5344CB8AC3E}">
        <p14:creationId xmlns:p14="http://schemas.microsoft.com/office/powerpoint/2010/main" val="6889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556790"/>
            <a:ext cx="7077434" cy="5760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Ошибки, допускаемые при заполнении раздела 1 «Сведения о доходах»: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04857" cy="4104456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отражены сведения о следующих доходах: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 продажи транспортного средства (в том числе по договору «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трейд-ин»), недвижимого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имущества;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полученный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 предыдущему месту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работы;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полученный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 виде процентов от вкладов в банках и иных кредитных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организациях;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социальные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, пенсионные выплаты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( в том числе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необходимо указывать меры социальной и иной поддержки, оказанной в связи с распространением «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Covid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-19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»); 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доход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от сдачи недвижимого имущества в аренду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076B4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rgbClr val="6076B4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Компьютерные иконки Деньги Доход Финансы, денежный мешок, личные финансы,  оплата, логотип png | PNGWi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56" t="4337" r="18013" b="10423"/>
          <a:stretch/>
        </p:blipFill>
        <p:spPr bwMode="auto">
          <a:xfrm>
            <a:off x="7092280" y="936387"/>
            <a:ext cx="962661" cy="1240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Горизонтальный свиток 7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>
                <a:solidFill>
                  <a:prstClr val="black"/>
                </a:solidFill>
              </a:rPr>
              <a:t>с</a:t>
            </a:r>
            <a:r>
              <a:rPr lang="ru-RU" sz="1100" dirty="0" smtClean="0">
                <a:solidFill>
                  <a:prstClr val="black"/>
                </a:solidFill>
              </a:rPr>
              <a:t>лайд 4 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99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50950" y="1412776"/>
            <a:ext cx="7416824" cy="5760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Ошибки, допускаемые при заполнении подраздела 3.1. «Недвижимое имущество»: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7822" y="2132856"/>
            <a:ext cx="8320364" cy="4104456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указано имущество, принадлежащее на праве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собственности.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Не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указан объект незавершенного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строительства.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Не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указываются документы, послужившие основанием для приобретения права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собственности.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злишне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указывается объект долевого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строительства.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Излишне указываются сведения об источнике средств, за счет которых приобретено имущество, расположенное на территории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РФ.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076B4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rgbClr val="6076B4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50" name="Picture 2" descr="дом значок недвижимости графический дизайн шаблон вектор, жилой дом, дом  иконы, значки шаблона PNG и вектор пнг для бесплатной загрузки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81" t="28400" r="25877" b="27859"/>
          <a:stretch/>
        </p:blipFill>
        <p:spPr bwMode="auto">
          <a:xfrm>
            <a:off x="7563231" y="908720"/>
            <a:ext cx="1164108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множение 7"/>
          <p:cNvSpPr/>
          <p:nvPr/>
        </p:nvSpPr>
        <p:spPr>
          <a:xfrm>
            <a:off x="937539" y="2124855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Умножение 9"/>
          <p:cNvSpPr/>
          <p:nvPr/>
        </p:nvSpPr>
        <p:spPr>
          <a:xfrm>
            <a:off x="937538" y="2924944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Умножение 11"/>
          <p:cNvSpPr/>
          <p:nvPr/>
        </p:nvSpPr>
        <p:spPr>
          <a:xfrm>
            <a:off x="937539" y="3411464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Умножение 13"/>
          <p:cNvSpPr/>
          <p:nvPr/>
        </p:nvSpPr>
        <p:spPr>
          <a:xfrm>
            <a:off x="937539" y="4164290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971600" y="4650810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слайд </a:t>
            </a:r>
            <a:r>
              <a:rPr lang="ru-RU" sz="1100" dirty="0">
                <a:solidFill>
                  <a:prstClr val="black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4809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988840"/>
            <a:ext cx="6892457" cy="576064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Ошибки, допускаемые при заполнении раздела 4 «Сведения о счетах в банках и иных кредитных организациях»: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776" y="2780928"/>
            <a:ext cx="7991672" cy="3456384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Не </a:t>
            </a:r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указываются счета с нулевым остатком, счета для погашения кредитов, счета, открытые 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индивидуальным предпринимателям.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излишне указывается сумма поступивших на счет денежных средств, когда она, очевидно, не превышает доход подотчетного лица и его супруги (супруга) за отчетный и два предшествующих года.</a:t>
            </a:r>
          </a:p>
          <a:p>
            <a:pPr algn="l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Указывается недостоверный вид счета.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algn="l"/>
            <a:r>
              <a:rPr lang="ru-RU" sz="22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	</a:t>
            </a:r>
            <a:r>
              <a:rPr lang="ru-RU" sz="22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Вместо даты открытия счета указывается дата выпуска банковской карты.</a:t>
            </a:r>
          </a:p>
          <a:p>
            <a:pPr marL="457200" indent="-457200" algn="l">
              <a:buFont typeface="+mj-lt"/>
              <a:buAutoNum type="arabicPeriod"/>
            </a:pPr>
            <a:endParaRPr lang="ru-RU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endParaRPr lang="ru-RU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076B4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rgbClr val="6076B4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AutoShape 2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AutoShape 4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AutoShape 6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AutoShape 8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pic>
        <p:nvPicPr>
          <p:cNvPr id="5130" name="Picture 10" descr="银行大楼线象，银行向量例证. 插画包括有银行大楼线象，银行- 9357612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3813" b="69784" l="24000" r="75692">
                        <a14:foregroundMark x1="39385" y1="59424" x2="39385" y2="59424"/>
                        <a14:foregroundMark x1="32385" y1="58201" x2="32385" y2="58201"/>
                        <a14:foregroundMark x1="56846" y1="53453" x2="56846" y2="53453"/>
                        <a14:foregroundMark x1="66923" y1="54388" x2="66923" y2="54388"/>
                        <a14:foregroundMark x1="66385" y1="40935" x2="66385" y2="40935"/>
                        <a14:foregroundMark x1="55846" y1="36906" x2="55846" y2="36906"/>
                        <a14:foregroundMark x1="51231" y1="33309" x2="51231" y2="33309"/>
                        <a14:foregroundMark x1="49846" y1="44532" x2="49846" y2="44532"/>
                        <a14:foregroundMark x1="50462" y1="46331" x2="50462" y2="46331"/>
                        <a14:foregroundMark x1="25566" y1="64394" x2="25566" y2="64394"/>
                        <a14:foregroundMark x1="52427" y1="50303" x2="52427" y2="50303"/>
                        <a14:foregroundMark x1="54207" y1="54848" x2="54207" y2="54848"/>
                        <a14:foregroundMark x1="32524" y1="55000" x2="32524" y2="55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035" t="23825" r="24107" b="30193"/>
          <a:stretch/>
        </p:blipFill>
        <p:spPr bwMode="auto">
          <a:xfrm>
            <a:off x="7020272" y="1268760"/>
            <a:ext cx="1358117" cy="1263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Умножение 11"/>
          <p:cNvSpPr/>
          <p:nvPr/>
        </p:nvSpPr>
        <p:spPr>
          <a:xfrm>
            <a:off x="993267" y="2780928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4" name="Умножение 13"/>
          <p:cNvSpPr/>
          <p:nvPr/>
        </p:nvSpPr>
        <p:spPr>
          <a:xfrm>
            <a:off x="1041582" y="3919112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Умножение 14"/>
          <p:cNvSpPr/>
          <p:nvPr/>
        </p:nvSpPr>
        <p:spPr>
          <a:xfrm>
            <a:off x="1076492" y="5273972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1045550" y="5621096"/>
            <a:ext cx="444623" cy="48652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слайд </a:t>
            </a:r>
            <a:r>
              <a:rPr lang="ru-RU" sz="1100" dirty="0">
                <a:solidFill>
                  <a:prstClr val="black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3620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7639" y="2132856"/>
            <a:ext cx="6796729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Нарушения</a:t>
            </a: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, допускаемые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в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подраздел </a:t>
            </a:r>
            <a:r>
              <a:rPr lang="ru-RU" sz="2800" b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6.1. раздела 6 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«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Объекты </a:t>
            </a:r>
            <a:r>
              <a:rPr lang="ru-RU" sz="2800" b="1" i="1" dirty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недвижимого имущества, находящиеся в </a:t>
            </a:r>
            <a:r>
              <a:rPr lang="ru-RU" sz="2800" b="1" i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пользовании</a:t>
            </a: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»: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994" y="2290462"/>
            <a:ext cx="8277486" cy="4104456"/>
          </a:xfrm>
        </p:spPr>
        <p:txBody>
          <a:bodyPr>
            <a:noAutofit/>
          </a:bodyPr>
          <a:lstStyle/>
          <a:p>
            <a:pPr algn="l"/>
            <a:endParaRPr lang="ru-RU" sz="5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076B4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rgbClr val="6076B4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Горизонтальный свиток 11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слайд 7</a:t>
            </a:r>
            <a:endParaRPr lang="ru-RU" sz="1100" dirty="0">
              <a:solidFill>
                <a:prstClr val="black"/>
              </a:solidFill>
            </a:endParaRPr>
          </a:p>
        </p:txBody>
      </p:sp>
      <p:pic>
        <p:nvPicPr>
          <p:cNvPr id="10" name="Picture 4" descr="https://fkr38.ru/wp-content/uploads/2020/09/%D0%92%D0%B0%D0%B6%D0%BD%D0%BE__%D0%98%D0%BD%D1%84%D0%BE%D1%80%D0%BC%D0%B0%D1%86%D0%B8%D1%8F_%D0%B4%D0%BB%D1%8F_%D1%81%D0%BE%D0%B1%D1%81%D1%82%D0%B2%D0%B5%D0%BD%D0%BD%D0%B8%D0%BA%D0%BE%D0%B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803" y="3620225"/>
            <a:ext cx="1852220" cy="2104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Скругленный прямоугольник 13"/>
          <p:cNvSpPr/>
          <p:nvPr/>
        </p:nvSpPr>
        <p:spPr>
          <a:xfrm>
            <a:off x="887018" y="3293047"/>
            <a:ext cx="2559099" cy="27591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неуказание</a:t>
            </a:r>
            <a:r>
              <a:rPr lang="ru-RU" sz="1600" dirty="0"/>
              <a:t> сведений </a:t>
            </a:r>
            <a:r>
              <a:rPr lang="ru-RU" sz="1600" dirty="0" smtClean="0"/>
              <a:t>об объектах </a:t>
            </a:r>
            <a:r>
              <a:rPr lang="ru-RU" sz="1600" dirty="0"/>
              <a:t>недвижимого имущества, в которых руководитель учреждения или члены его семьи зарегистрированы (постоянно и временно)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36096" y="3293047"/>
            <a:ext cx="2448272" cy="275915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указание в данном подразделе объектов недвижимого имущества, по которым застройщик исполнил свое обязательство по его передаче участнику долевого строительства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468804" y="2708920"/>
            <a:ext cx="88717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>
            <a:off x="4486004" y="2708920"/>
            <a:ext cx="94183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23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87639" y="1700808"/>
            <a:ext cx="6796729" cy="5760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Основные рекомендации при представлении </a:t>
            </a:r>
            <a:b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Справок: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4994" y="2290462"/>
            <a:ext cx="8277486" cy="4104456"/>
          </a:xfrm>
        </p:spPr>
        <p:txBody>
          <a:bodyPr>
            <a:noAutofit/>
          </a:bodyPr>
          <a:lstStyle/>
          <a:p>
            <a:pPr algn="l"/>
            <a:endParaRPr lang="ru-RU" sz="5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endParaRPr lang="ru-RU" sz="1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6076B4">
                    <a:lumMod val="75000"/>
                  </a:srgb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rgbClr val="6076B4">
                  <a:lumMod val="75000"/>
                </a:srgb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Горизонтальный свиток 11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prstClr val="black"/>
                </a:solidFill>
              </a:rPr>
              <a:t>слайд 8</a:t>
            </a:r>
            <a:endParaRPr lang="ru-RU" sz="1100" dirty="0">
              <a:solidFill>
                <a:prstClr val="black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87018" y="1700808"/>
            <a:ext cx="2559099" cy="43513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обязательное использование Методических рекомендаций Минтруда России по вопросам представления сведений о доходах, расходах, об имуществе и обязательствах имущественного характера и заполнения соответствующей формы справки</a:t>
            </a:r>
            <a:endParaRPr lang="ru-RU" sz="15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36096" y="1700808"/>
            <a:ext cx="2448272" cy="43513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получение правоустанавливающих и иных подтверждающих официальных документов для заполнения справки о доходах, расходах, об имуществе и обязательствах имущественного характера, а также обеспечение сохранности данных документов, поскольку они являются подтверждением информации указанной в справках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 descr="https://www.homeppt.com/uploads/2011/11/presentac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8228" y="3573016"/>
            <a:ext cx="288032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474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5782" y="908720"/>
            <a:ext cx="8386698" cy="55704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effectLst/>
                <a:latin typeface="Arial Narrow" panose="020B0606020202030204" pitchFamily="34" charset="0"/>
              </a:rPr>
              <a:t>Контактная информация:</a:t>
            </a:r>
            <a:endParaRPr lang="ru-RU" sz="2800" b="1" dirty="0">
              <a:solidFill>
                <a:srgbClr val="C00000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2775" y="1628800"/>
            <a:ext cx="7919665" cy="475252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Начальник отдела по предупреждению конфликта интересов и работе с государственными организациями (далее – отдел)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Феоктистов Алексей Михайлович:          8 (812) 539-50-69</a:t>
            </a:r>
          </a:p>
          <a:p>
            <a:endParaRPr lang="ru-RU" sz="11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Консультант отдела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Стальмакова Мария Владимировна:        8 (812) 539-50-76</a:t>
            </a:r>
          </a:p>
          <a:p>
            <a:endParaRPr lang="ru-RU" sz="11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Главный специалист отдела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Секрет Владислав Петрович:                     8 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(812)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539-50-76</a:t>
            </a:r>
          </a:p>
          <a:p>
            <a:endParaRPr lang="ru-RU" sz="1100" b="1" dirty="0" smtClean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Ведущий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специалист отдела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Дубровская Наталья Сергеевна:               8 (812</a:t>
            </a:r>
            <a:r>
              <a:rPr lang="ru-RU" b="1" dirty="0">
                <a:solidFill>
                  <a:srgbClr val="C00000"/>
                </a:solidFill>
                <a:latin typeface="Arial Narrow" panose="020B0606020202030204" pitchFamily="34" charset="0"/>
              </a:rPr>
              <a:t>) </a:t>
            </a:r>
            <a:r>
              <a:rPr lang="ru-RU" b="1" dirty="0" smtClean="0">
                <a:solidFill>
                  <a:srgbClr val="C00000"/>
                </a:solidFill>
                <a:latin typeface="Arial Narrow" panose="020B0606020202030204" pitchFamily="34" charset="0"/>
              </a:rPr>
              <a:t>539-50-76</a:t>
            </a:r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  <a:p>
            <a:endParaRPr lang="ru-RU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09" name="Picture 85" descr="https://lh4.googleusercontent.com/hT-wq5iPrPpx4hl10AQE-J2qeTNoLVciYKhsMsFagCt_KkRCDOTJvfEoVFRPAYVtU85iFeFokSdHXNLPlLYsej6zbglykGBN2WTztYfaJ5Kqb_GILudEXGWkR7yZFvm4dZ_b3R8Q2MWODd1I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2" y="44624"/>
            <a:ext cx="816025" cy="1014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95893" y="197497"/>
            <a:ext cx="7672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Администрация Губернатора и Правительства Ленинградской области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71600" y="711711"/>
            <a:ext cx="792088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AutoShape 2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8" descr="банк бесплатно значок из Financial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7740352" y="6098484"/>
            <a:ext cx="936104" cy="288032"/>
          </a:xfrm>
          <a:prstGeom prst="horizontalScroll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</a:rPr>
              <a:t>слайд 9</a:t>
            </a:r>
            <a:endParaRPr lang="ru-RU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9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6000</TotalTime>
  <Words>498</Words>
  <Application>Microsoft Office PowerPoint</Application>
  <PresentationFormat>Экран (4:3)</PresentationFormat>
  <Paragraphs>77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Исполнительная</vt:lpstr>
      <vt:lpstr>Типичные ошибки, допускаемые руководителями государственных учреждений Ленинградской области при представлении сведений о доходах,  об имуществе и обязательствах имущественного характера </vt:lpstr>
      <vt:lpstr>                                При подаче и заполнении справок о доходах допускаются  следующие  ошибки: </vt:lpstr>
      <vt:lpstr>Типичные ошибки при заполнении  титульного листа:</vt:lpstr>
      <vt:lpstr>Ошибки, допускаемые при заполнении раздела 1 «Сведения о доходах»:</vt:lpstr>
      <vt:lpstr>Ошибки, допускаемые при заполнении подраздела 3.1. «Недвижимое имущество»:</vt:lpstr>
      <vt:lpstr>Ошибки, допускаемые при заполнении раздела 4 «Сведения о счетах в банках и иных кредитных организациях»:</vt:lpstr>
      <vt:lpstr>Нарушения, допускаемые в  подраздел 6.1. раздела 6  «Объекты недвижимого имущества, находящиеся в пользовании»:</vt:lpstr>
      <vt:lpstr>Основные рекомендации при представлении  Справок:</vt:lpstr>
      <vt:lpstr>Контактная информация: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надлежащего исполнения государственными гражданскими служащими Ленинградской области  обязанности по представлению  сведений о доходах, расходах,  об имуществе и обязательствах имущественного характера</dc:title>
  <dc:creator>Алина Витальевна Лаврушина</dc:creator>
  <cp:lastModifiedBy>Владислав Петрович Секрет</cp:lastModifiedBy>
  <cp:revision>318</cp:revision>
  <cp:lastPrinted>2021-03-16T15:03:53Z</cp:lastPrinted>
  <dcterms:created xsi:type="dcterms:W3CDTF">2016-03-28T08:37:28Z</dcterms:created>
  <dcterms:modified xsi:type="dcterms:W3CDTF">2021-03-17T07:34:53Z</dcterms:modified>
</cp:coreProperties>
</file>